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404" r:id="rId16"/>
    <p:sldId id="270" r:id="rId17"/>
    <p:sldId id="266" r:id="rId18"/>
    <p:sldId id="400" r:id="rId19"/>
    <p:sldId id="267" r:id="rId20"/>
    <p:sldId id="391" r:id="rId21"/>
    <p:sldId id="268" r:id="rId22"/>
    <p:sldId id="392" r:id="rId23"/>
    <p:sldId id="393" r:id="rId24"/>
    <p:sldId id="394" r:id="rId25"/>
    <p:sldId id="395" r:id="rId26"/>
    <p:sldId id="396" r:id="rId27"/>
    <p:sldId id="269" r:id="rId28"/>
    <p:sldId id="402" r:id="rId29"/>
    <p:sldId id="399" r:id="rId30"/>
    <p:sldId id="403" r:id="rId31"/>
    <p:sldId id="405" r:id="rId32"/>
    <p:sldId id="362" r:id="rId33"/>
    <p:sldId id="383" r:id="rId34"/>
    <p:sldId id="384" r:id="rId35"/>
    <p:sldId id="288" r:id="rId36"/>
    <p:sldId id="289" r:id="rId37"/>
    <p:sldId id="290" r:id="rId38"/>
    <p:sldId id="291" r:id="rId39"/>
    <p:sldId id="347" r:id="rId40"/>
    <p:sldId id="397" r:id="rId41"/>
    <p:sldId id="398" r:id="rId42"/>
    <p:sldId id="407" r:id="rId43"/>
    <p:sldId id="4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14DF-4E73-4E5B-BC26-2368A3DB6322}" v="50" dt="2021-07-07T09:05:4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91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A03BF-C7F0-44FF-A1D8-E5550C37A7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594EE0-BD8C-4E76-9751-461EA15410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Machine Learning?</a:t>
          </a:r>
        </a:p>
      </dgm:t>
    </dgm:pt>
    <dgm:pt modelId="{B5C2EB59-0FFA-4B27-B09F-CF27D3176F42}" type="parTrans" cxnId="{446BA5A6-834B-4789-848C-0059DEF998A1}">
      <dgm:prSet/>
      <dgm:spPr/>
      <dgm:t>
        <a:bodyPr/>
        <a:lstStyle/>
        <a:p>
          <a:endParaRPr lang="en-US"/>
        </a:p>
      </dgm:t>
    </dgm:pt>
    <dgm:pt modelId="{C4E761DC-6B01-42ED-A1B2-613BA01C328B}" type="sibTrans" cxnId="{446BA5A6-834B-4789-848C-0059DEF998A1}">
      <dgm:prSet/>
      <dgm:spPr/>
      <dgm:t>
        <a:bodyPr/>
        <a:lstStyle/>
        <a:p>
          <a:endParaRPr lang="en-US"/>
        </a:p>
      </dgm:t>
    </dgm:pt>
    <dgm:pt modelId="{4BB23D9B-977A-413E-8B6E-41CA15789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Difference between ML and AI</a:t>
          </a:r>
        </a:p>
      </dgm:t>
    </dgm:pt>
    <dgm:pt modelId="{E645807D-0062-4993-85F1-87AC8E74FAD1}" type="parTrans" cxnId="{19E8DE00-A7AB-42C8-BB41-9E1B74C40E5F}">
      <dgm:prSet/>
      <dgm:spPr/>
      <dgm:t>
        <a:bodyPr/>
        <a:lstStyle/>
        <a:p>
          <a:endParaRPr lang="en-US"/>
        </a:p>
      </dgm:t>
    </dgm:pt>
    <dgm:pt modelId="{C350D43E-31CE-4B49-92E6-4D5D77FFD0E9}" type="sibTrans" cxnId="{19E8DE00-A7AB-42C8-BB41-9E1B74C40E5F}">
      <dgm:prSet/>
      <dgm:spPr/>
      <dgm:t>
        <a:bodyPr/>
        <a:lstStyle/>
        <a:p>
          <a:endParaRPr lang="en-US"/>
        </a:p>
      </dgm:t>
    </dgm:pt>
    <dgm:pt modelId="{7C428A38-100C-4230-807C-7890D185B0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Types of Learning</a:t>
          </a:r>
        </a:p>
      </dgm:t>
    </dgm:pt>
    <dgm:pt modelId="{952AC224-3795-4CD4-B9BC-47749E36D6F2}" type="parTrans" cxnId="{F7C94FE3-44B8-4291-A23C-FF4056914D5E}">
      <dgm:prSet/>
      <dgm:spPr/>
      <dgm:t>
        <a:bodyPr/>
        <a:lstStyle/>
        <a:p>
          <a:endParaRPr lang="en-US"/>
        </a:p>
      </dgm:t>
    </dgm:pt>
    <dgm:pt modelId="{DB54A549-C664-4FF3-8966-093E91D20C83}" type="sibTrans" cxnId="{F7C94FE3-44B8-4291-A23C-FF4056914D5E}">
      <dgm:prSet/>
      <dgm:spPr/>
      <dgm:t>
        <a:bodyPr/>
        <a:lstStyle/>
        <a:p>
          <a:endParaRPr lang="en-US"/>
        </a:p>
      </dgm:t>
    </dgm:pt>
    <dgm:pt modelId="{F3BEAD47-F828-44E2-BED4-88438E8DB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</a:t>
          </a:r>
        </a:p>
      </dgm:t>
    </dgm:pt>
    <dgm:pt modelId="{237FFECA-0C9D-4478-BE45-C8CCDDD8F9A5}" type="parTrans" cxnId="{BE9BB1ED-5A1E-43EF-99D6-3B2F8534041C}">
      <dgm:prSet/>
      <dgm:spPr/>
      <dgm:t>
        <a:bodyPr/>
        <a:lstStyle/>
        <a:p>
          <a:endParaRPr lang="en-US"/>
        </a:p>
      </dgm:t>
    </dgm:pt>
    <dgm:pt modelId="{31AF14A1-2ED7-4AC5-A998-341BFE8625B6}" type="sibTrans" cxnId="{BE9BB1ED-5A1E-43EF-99D6-3B2F8534041C}">
      <dgm:prSet/>
      <dgm:spPr/>
      <dgm:t>
        <a:bodyPr/>
        <a:lstStyle/>
        <a:p>
          <a:endParaRPr lang="en-US"/>
        </a:p>
      </dgm:t>
    </dgm:pt>
    <dgm:pt modelId="{978DF949-82A1-4F5B-B1F6-F50996D1A8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Elements of a ML problem</a:t>
          </a:r>
        </a:p>
      </dgm:t>
    </dgm:pt>
    <dgm:pt modelId="{B25FB1DB-F145-4C29-BABB-7A7A6AC19F7D}" type="parTrans" cxnId="{F5D79488-E8E7-4AC5-9384-160AE046906B}">
      <dgm:prSet/>
      <dgm:spPr/>
      <dgm:t>
        <a:bodyPr/>
        <a:lstStyle/>
        <a:p>
          <a:endParaRPr lang="en-US"/>
        </a:p>
      </dgm:t>
    </dgm:pt>
    <dgm:pt modelId="{3E4CFCF0-B484-459C-A1E6-D583CA425C04}" type="sibTrans" cxnId="{F5D79488-E8E7-4AC5-9384-160AE046906B}">
      <dgm:prSet/>
      <dgm:spPr/>
      <dgm:t>
        <a:bodyPr/>
        <a:lstStyle/>
        <a:p>
          <a:endParaRPr lang="en-US"/>
        </a:p>
      </dgm:t>
    </dgm:pt>
    <dgm:pt modelId="{10623DF5-98A2-43FC-9148-915F762646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Linear regression</a:t>
          </a:r>
        </a:p>
      </dgm:t>
    </dgm:pt>
    <dgm:pt modelId="{9BDDBC4D-A9B7-4B03-BF70-6E042DFD662C}" type="parTrans" cxnId="{F75490AA-BA3D-44B6-976A-09176B435AEE}">
      <dgm:prSet/>
      <dgm:spPr/>
      <dgm:t>
        <a:bodyPr/>
        <a:lstStyle/>
        <a:p>
          <a:endParaRPr lang="en-US"/>
        </a:p>
      </dgm:t>
    </dgm:pt>
    <dgm:pt modelId="{6B709AC4-F042-406F-BD84-A0E5D9325538}" type="sibTrans" cxnId="{F75490AA-BA3D-44B6-976A-09176B435AEE}">
      <dgm:prSet/>
      <dgm:spPr/>
      <dgm:t>
        <a:bodyPr/>
        <a:lstStyle/>
        <a:p>
          <a:endParaRPr lang="en-US"/>
        </a:p>
      </dgm:t>
    </dgm:pt>
    <dgm:pt modelId="{929D049D-8341-40BF-BC95-A6433EEC1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Perceptron</a:t>
          </a:r>
        </a:p>
      </dgm:t>
    </dgm:pt>
    <dgm:pt modelId="{1B38B272-F66B-4296-A01A-A26764CD2D63}" type="parTrans" cxnId="{F4E796CB-54FB-41F2-9E09-1F52EE072DB7}">
      <dgm:prSet/>
      <dgm:spPr/>
      <dgm:t>
        <a:bodyPr/>
        <a:lstStyle/>
        <a:p>
          <a:endParaRPr lang="en-US"/>
        </a:p>
      </dgm:t>
    </dgm:pt>
    <dgm:pt modelId="{C12A09B2-5874-433F-8894-8B1CF640C808}" type="sibTrans" cxnId="{F4E796CB-54FB-41F2-9E09-1F52EE072DB7}">
      <dgm:prSet/>
      <dgm:spPr/>
      <dgm:t>
        <a:bodyPr/>
        <a:lstStyle/>
        <a:p>
          <a:endParaRPr lang="en-US"/>
        </a:p>
      </dgm:t>
    </dgm:pt>
    <dgm:pt modelId="{F0FBBDF6-BB7F-4BC8-B814-A96EC4DA20D5}" type="pres">
      <dgm:prSet presAssocID="{D45A03BF-C7F0-44FF-A1D8-E5550C37A778}" presName="root" presStyleCnt="0">
        <dgm:presLayoutVars>
          <dgm:dir/>
          <dgm:resizeHandles val="exact"/>
        </dgm:presLayoutVars>
      </dgm:prSet>
      <dgm:spPr/>
    </dgm:pt>
    <dgm:pt modelId="{43DCFFC2-41A3-4BEE-A763-ED324631A3AF}" type="pres">
      <dgm:prSet presAssocID="{AA594EE0-BD8C-4E76-9751-461EA15410BE}" presName="compNode" presStyleCnt="0"/>
      <dgm:spPr/>
    </dgm:pt>
    <dgm:pt modelId="{4B3866F9-DAB5-4C2D-BA99-F9722D3B8B8A}" type="pres">
      <dgm:prSet presAssocID="{AA594EE0-BD8C-4E76-9751-461EA15410BE}" presName="bgRect" presStyleLbl="bgShp" presStyleIdx="0" presStyleCnt="7"/>
      <dgm:spPr/>
    </dgm:pt>
    <dgm:pt modelId="{3BAA1B29-733F-4B8B-A961-A102FFF85105}" type="pres">
      <dgm:prSet presAssocID="{AA594EE0-BD8C-4E76-9751-461EA15410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C79FD73-C699-4F36-8D82-AB56067CC0FA}" type="pres">
      <dgm:prSet presAssocID="{AA594EE0-BD8C-4E76-9751-461EA15410BE}" presName="spaceRect" presStyleCnt="0"/>
      <dgm:spPr/>
    </dgm:pt>
    <dgm:pt modelId="{17589E90-C9D7-4C88-8151-6AB8F954D3F0}" type="pres">
      <dgm:prSet presAssocID="{AA594EE0-BD8C-4E76-9751-461EA15410BE}" presName="parTx" presStyleLbl="revTx" presStyleIdx="0" presStyleCnt="7">
        <dgm:presLayoutVars>
          <dgm:chMax val="0"/>
          <dgm:chPref val="0"/>
        </dgm:presLayoutVars>
      </dgm:prSet>
      <dgm:spPr/>
    </dgm:pt>
    <dgm:pt modelId="{6318A070-9D1B-46CA-9771-32014944B2C2}" type="pres">
      <dgm:prSet presAssocID="{C4E761DC-6B01-42ED-A1B2-613BA01C328B}" presName="sibTrans" presStyleCnt="0"/>
      <dgm:spPr/>
    </dgm:pt>
    <dgm:pt modelId="{49BCBE12-7A80-4FE7-9DDD-D4EF3E5188AC}" type="pres">
      <dgm:prSet presAssocID="{4BB23D9B-977A-413E-8B6E-41CA157890CB}" presName="compNode" presStyleCnt="0"/>
      <dgm:spPr/>
    </dgm:pt>
    <dgm:pt modelId="{3056C59F-3483-469A-AEF4-43A005B3D1A9}" type="pres">
      <dgm:prSet presAssocID="{4BB23D9B-977A-413E-8B6E-41CA157890CB}" presName="bgRect" presStyleLbl="bgShp" presStyleIdx="1" presStyleCnt="7"/>
      <dgm:spPr/>
    </dgm:pt>
    <dgm:pt modelId="{F5A963C2-63C3-4B91-900A-41A6EADB2042}" type="pres">
      <dgm:prSet presAssocID="{4BB23D9B-977A-413E-8B6E-41CA157890C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7468F7-1CC2-4C82-B3D0-CF36C17E92B8}" type="pres">
      <dgm:prSet presAssocID="{4BB23D9B-977A-413E-8B6E-41CA157890CB}" presName="spaceRect" presStyleCnt="0"/>
      <dgm:spPr/>
    </dgm:pt>
    <dgm:pt modelId="{31DBB3B0-AF1D-43FA-AC5C-B840A919C899}" type="pres">
      <dgm:prSet presAssocID="{4BB23D9B-977A-413E-8B6E-41CA157890CB}" presName="parTx" presStyleLbl="revTx" presStyleIdx="1" presStyleCnt="7">
        <dgm:presLayoutVars>
          <dgm:chMax val="0"/>
          <dgm:chPref val="0"/>
        </dgm:presLayoutVars>
      </dgm:prSet>
      <dgm:spPr/>
    </dgm:pt>
    <dgm:pt modelId="{211D29DD-51E4-4525-B47B-5980D59B0637}" type="pres">
      <dgm:prSet presAssocID="{C350D43E-31CE-4B49-92E6-4D5D77FFD0E9}" presName="sibTrans" presStyleCnt="0"/>
      <dgm:spPr/>
    </dgm:pt>
    <dgm:pt modelId="{418841AE-78EE-4430-A2CD-36D40750DF89}" type="pres">
      <dgm:prSet presAssocID="{7C428A38-100C-4230-807C-7890D185B005}" presName="compNode" presStyleCnt="0"/>
      <dgm:spPr/>
    </dgm:pt>
    <dgm:pt modelId="{68868CF9-BB30-49F2-9C98-830D6A135B7C}" type="pres">
      <dgm:prSet presAssocID="{7C428A38-100C-4230-807C-7890D185B005}" presName="bgRect" presStyleLbl="bgShp" presStyleIdx="2" presStyleCnt="7"/>
      <dgm:spPr/>
    </dgm:pt>
    <dgm:pt modelId="{0C69C606-360B-4E73-AB49-4B8F95305471}" type="pres">
      <dgm:prSet presAssocID="{7C428A38-100C-4230-807C-7890D185B00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C3DBDA-BF71-4CFA-8EBB-B7C57BF4BC44}" type="pres">
      <dgm:prSet presAssocID="{7C428A38-100C-4230-807C-7890D185B005}" presName="spaceRect" presStyleCnt="0"/>
      <dgm:spPr/>
    </dgm:pt>
    <dgm:pt modelId="{CE8F34DC-D276-43DA-AEAD-D9D061B688CD}" type="pres">
      <dgm:prSet presAssocID="{7C428A38-100C-4230-807C-7890D185B005}" presName="parTx" presStyleLbl="revTx" presStyleIdx="2" presStyleCnt="7">
        <dgm:presLayoutVars>
          <dgm:chMax val="0"/>
          <dgm:chPref val="0"/>
        </dgm:presLayoutVars>
      </dgm:prSet>
      <dgm:spPr/>
    </dgm:pt>
    <dgm:pt modelId="{AED68BF2-3636-48BE-9764-DE0CE609FC5E}" type="pres">
      <dgm:prSet presAssocID="{DB54A549-C664-4FF3-8966-093E91D20C83}" presName="sibTrans" presStyleCnt="0"/>
      <dgm:spPr/>
    </dgm:pt>
    <dgm:pt modelId="{1C5F326D-447E-4C8B-83A9-874B670885B5}" type="pres">
      <dgm:prSet presAssocID="{F3BEAD47-F828-44E2-BED4-88438E8DBDA7}" presName="compNode" presStyleCnt="0"/>
      <dgm:spPr/>
    </dgm:pt>
    <dgm:pt modelId="{C39AA68C-2D89-4792-86EB-B87777030884}" type="pres">
      <dgm:prSet presAssocID="{F3BEAD47-F828-44E2-BED4-88438E8DBDA7}" presName="bgRect" presStyleLbl="bgShp" presStyleIdx="3" presStyleCnt="7"/>
      <dgm:spPr/>
    </dgm:pt>
    <dgm:pt modelId="{C8CF1B1F-0FE2-4C6A-9313-24A64F3ED286}" type="pres">
      <dgm:prSet presAssocID="{F3BEAD47-F828-44E2-BED4-88438E8DBDA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806E6CD-9B3C-425A-A984-E840EB5FBD1A}" type="pres">
      <dgm:prSet presAssocID="{F3BEAD47-F828-44E2-BED4-88438E8DBDA7}" presName="spaceRect" presStyleCnt="0"/>
      <dgm:spPr/>
    </dgm:pt>
    <dgm:pt modelId="{2048C511-48C6-45BA-968D-E2FFB0175048}" type="pres">
      <dgm:prSet presAssocID="{F3BEAD47-F828-44E2-BED4-88438E8DBDA7}" presName="parTx" presStyleLbl="revTx" presStyleIdx="3" presStyleCnt="7">
        <dgm:presLayoutVars>
          <dgm:chMax val="0"/>
          <dgm:chPref val="0"/>
        </dgm:presLayoutVars>
      </dgm:prSet>
      <dgm:spPr/>
    </dgm:pt>
    <dgm:pt modelId="{69B2B39A-6E5B-4718-A859-584F0692466C}" type="pres">
      <dgm:prSet presAssocID="{31AF14A1-2ED7-4AC5-A998-341BFE8625B6}" presName="sibTrans" presStyleCnt="0"/>
      <dgm:spPr/>
    </dgm:pt>
    <dgm:pt modelId="{87432698-AE47-4044-B31D-719AA4BB69C8}" type="pres">
      <dgm:prSet presAssocID="{978DF949-82A1-4F5B-B1F6-F50996D1A893}" presName="compNode" presStyleCnt="0"/>
      <dgm:spPr/>
    </dgm:pt>
    <dgm:pt modelId="{FCB0FA1C-E67E-4839-B3B1-60D236DC60C9}" type="pres">
      <dgm:prSet presAssocID="{978DF949-82A1-4F5B-B1F6-F50996D1A893}" presName="bgRect" presStyleLbl="bgShp" presStyleIdx="4" presStyleCnt="7"/>
      <dgm:spPr/>
    </dgm:pt>
    <dgm:pt modelId="{91D6C810-74C4-4E0E-A29A-153D0237B87B}" type="pres">
      <dgm:prSet presAssocID="{978DF949-82A1-4F5B-B1F6-F50996D1A8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EC7E00-6669-4BD6-BF46-563EAE0B40EC}" type="pres">
      <dgm:prSet presAssocID="{978DF949-82A1-4F5B-B1F6-F50996D1A893}" presName="spaceRect" presStyleCnt="0"/>
      <dgm:spPr/>
    </dgm:pt>
    <dgm:pt modelId="{E7C4641F-12ED-4D66-A6E2-7DF5BA5C4DCB}" type="pres">
      <dgm:prSet presAssocID="{978DF949-82A1-4F5B-B1F6-F50996D1A893}" presName="parTx" presStyleLbl="revTx" presStyleIdx="4" presStyleCnt="7">
        <dgm:presLayoutVars>
          <dgm:chMax val="0"/>
          <dgm:chPref val="0"/>
        </dgm:presLayoutVars>
      </dgm:prSet>
      <dgm:spPr/>
    </dgm:pt>
    <dgm:pt modelId="{DF45FFB1-2056-4815-BCE7-0F6968123B96}" type="pres">
      <dgm:prSet presAssocID="{3E4CFCF0-B484-459C-A1E6-D583CA425C04}" presName="sibTrans" presStyleCnt="0"/>
      <dgm:spPr/>
    </dgm:pt>
    <dgm:pt modelId="{83498309-89A1-4C67-85E2-E18E22545654}" type="pres">
      <dgm:prSet presAssocID="{10623DF5-98A2-43FC-9148-915F7626460A}" presName="compNode" presStyleCnt="0"/>
      <dgm:spPr/>
    </dgm:pt>
    <dgm:pt modelId="{7A216B44-B9B6-405C-91FA-8CD7CC0F0CE4}" type="pres">
      <dgm:prSet presAssocID="{10623DF5-98A2-43FC-9148-915F7626460A}" presName="bgRect" presStyleLbl="bgShp" presStyleIdx="5" presStyleCnt="7"/>
      <dgm:spPr/>
    </dgm:pt>
    <dgm:pt modelId="{3A58E470-8FE0-4BD2-AC78-4ECC74881AB7}" type="pres">
      <dgm:prSet presAssocID="{10623DF5-98A2-43FC-9148-915F7626460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801C7A-064F-4B9F-B3DF-790C069D2827}" type="pres">
      <dgm:prSet presAssocID="{10623DF5-98A2-43FC-9148-915F7626460A}" presName="spaceRect" presStyleCnt="0"/>
      <dgm:spPr/>
    </dgm:pt>
    <dgm:pt modelId="{DF65C4AB-CB7B-48E4-AF91-8EC591C595FA}" type="pres">
      <dgm:prSet presAssocID="{10623DF5-98A2-43FC-9148-915F7626460A}" presName="parTx" presStyleLbl="revTx" presStyleIdx="5" presStyleCnt="7">
        <dgm:presLayoutVars>
          <dgm:chMax val="0"/>
          <dgm:chPref val="0"/>
        </dgm:presLayoutVars>
      </dgm:prSet>
      <dgm:spPr/>
    </dgm:pt>
    <dgm:pt modelId="{2A6BCE87-F7E6-4B97-9BDA-4B72850A95B4}" type="pres">
      <dgm:prSet presAssocID="{6B709AC4-F042-406F-BD84-A0E5D9325538}" presName="sibTrans" presStyleCnt="0"/>
      <dgm:spPr/>
    </dgm:pt>
    <dgm:pt modelId="{0B63D3A1-70C1-44EF-8544-0D78307ED04F}" type="pres">
      <dgm:prSet presAssocID="{929D049D-8341-40BF-BC95-A6433EEC1318}" presName="compNode" presStyleCnt="0"/>
      <dgm:spPr/>
    </dgm:pt>
    <dgm:pt modelId="{42BA7B50-7A46-4094-9FA8-271FD7E0B548}" type="pres">
      <dgm:prSet presAssocID="{929D049D-8341-40BF-BC95-A6433EEC1318}" presName="bgRect" presStyleLbl="bgShp" presStyleIdx="6" presStyleCnt="7"/>
      <dgm:spPr/>
    </dgm:pt>
    <dgm:pt modelId="{509F441A-6CE3-4E5D-B951-8CE4643C3BCD}" type="pres">
      <dgm:prSet presAssocID="{929D049D-8341-40BF-BC95-A6433EEC1318}" presName="iconRect" presStyleLbl="node1" presStyleIdx="6" presStyleCnt="7"/>
      <dgm:spPr/>
    </dgm:pt>
    <dgm:pt modelId="{FA32C76D-B77D-4FF8-A86A-E98C1EDFEA73}" type="pres">
      <dgm:prSet presAssocID="{929D049D-8341-40BF-BC95-A6433EEC1318}" presName="spaceRect" presStyleCnt="0"/>
      <dgm:spPr/>
    </dgm:pt>
    <dgm:pt modelId="{A511C9FF-75F6-4765-AF75-0A86B57C287A}" type="pres">
      <dgm:prSet presAssocID="{929D049D-8341-40BF-BC95-A6433EEC131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9E8DE00-A7AB-42C8-BB41-9E1B74C40E5F}" srcId="{D45A03BF-C7F0-44FF-A1D8-E5550C37A778}" destId="{4BB23D9B-977A-413E-8B6E-41CA157890CB}" srcOrd="1" destOrd="0" parTransId="{E645807D-0062-4993-85F1-87AC8E74FAD1}" sibTransId="{C350D43E-31CE-4B49-92E6-4D5D77FFD0E9}"/>
    <dgm:cxn modelId="{B4292436-E0E1-4A7F-B1CE-A438CF3F96B7}" type="presOf" srcId="{7C428A38-100C-4230-807C-7890D185B005}" destId="{CE8F34DC-D276-43DA-AEAD-D9D061B688CD}" srcOrd="0" destOrd="0" presId="urn:microsoft.com/office/officeart/2018/2/layout/IconVerticalSolidList"/>
    <dgm:cxn modelId="{3673E86C-9029-4212-BA1B-874906AF2723}" type="presOf" srcId="{978DF949-82A1-4F5B-B1F6-F50996D1A893}" destId="{E7C4641F-12ED-4D66-A6E2-7DF5BA5C4DCB}" srcOrd="0" destOrd="0" presId="urn:microsoft.com/office/officeart/2018/2/layout/IconVerticalSolidList"/>
    <dgm:cxn modelId="{F5D79488-E8E7-4AC5-9384-160AE046906B}" srcId="{D45A03BF-C7F0-44FF-A1D8-E5550C37A778}" destId="{978DF949-82A1-4F5B-B1F6-F50996D1A893}" srcOrd="4" destOrd="0" parTransId="{B25FB1DB-F145-4C29-BABB-7A7A6AC19F7D}" sibTransId="{3E4CFCF0-B484-459C-A1E6-D583CA425C04}"/>
    <dgm:cxn modelId="{446BA5A6-834B-4789-848C-0059DEF998A1}" srcId="{D45A03BF-C7F0-44FF-A1D8-E5550C37A778}" destId="{AA594EE0-BD8C-4E76-9751-461EA15410BE}" srcOrd="0" destOrd="0" parTransId="{B5C2EB59-0FFA-4B27-B09F-CF27D3176F42}" sibTransId="{C4E761DC-6B01-42ED-A1B2-613BA01C328B}"/>
    <dgm:cxn modelId="{F75490AA-BA3D-44B6-976A-09176B435AEE}" srcId="{D45A03BF-C7F0-44FF-A1D8-E5550C37A778}" destId="{10623DF5-98A2-43FC-9148-915F7626460A}" srcOrd="5" destOrd="0" parTransId="{9BDDBC4D-A9B7-4B03-BF70-6E042DFD662C}" sibTransId="{6B709AC4-F042-406F-BD84-A0E5D9325538}"/>
    <dgm:cxn modelId="{3DCF94AC-4268-4912-AF77-02116C2DDC35}" type="presOf" srcId="{929D049D-8341-40BF-BC95-A6433EEC1318}" destId="{A511C9FF-75F6-4765-AF75-0A86B57C287A}" srcOrd="0" destOrd="0" presId="urn:microsoft.com/office/officeart/2018/2/layout/IconVerticalSolidList"/>
    <dgm:cxn modelId="{02E8B5B4-798D-4F9F-A097-E04A6E2AD2C0}" type="presOf" srcId="{10623DF5-98A2-43FC-9148-915F7626460A}" destId="{DF65C4AB-CB7B-48E4-AF91-8EC591C595FA}" srcOrd="0" destOrd="0" presId="urn:microsoft.com/office/officeart/2018/2/layout/IconVerticalSolidList"/>
    <dgm:cxn modelId="{F4E796CB-54FB-41F2-9E09-1F52EE072DB7}" srcId="{D45A03BF-C7F0-44FF-A1D8-E5550C37A778}" destId="{929D049D-8341-40BF-BC95-A6433EEC1318}" srcOrd="6" destOrd="0" parTransId="{1B38B272-F66B-4296-A01A-A26764CD2D63}" sibTransId="{C12A09B2-5874-433F-8894-8B1CF640C808}"/>
    <dgm:cxn modelId="{CB083FD2-97D4-4340-AF9E-0AF0D17104C3}" type="presOf" srcId="{D45A03BF-C7F0-44FF-A1D8-E5550C37A778}" destId="{F0FBBDF6-BB7F-4BC8-B814-A96EC4DA20D5}" srcOrd="0" destOrd="0" presId="urn:microsoft.com/office/officeart/2018/2/layout/IconVerticalSolidList"/>
    <dgm:cxn modelId="{7B1386D3-B264-4583-8A72-D2A869629D2C}" type="presOf" srcId="{AA594EE0-BD8C-4E76-9751-461EA15410BE}" destId="{17589E90-C9D7-4C88-8151-6AB8F954D3F0}" srcOrd="0" destOrd="0" presId="urn:microsoft.com/office/officeart/2018/2/layout/IconVerticalSolidList"/>
    <dgm:cxn modelId="{F7C94FE3-44B8-4291-A23C-FF4056914D5E}" srcId="{D45A03BF-C7F0-44FF-A1D8-E5550C37A778}" destId="{7C428A38-100C-4230-807C-7890D185B005}" srcOrd="2" destOrd="0" parTransId="{952AC224-3795-4CD4-B9BC-47749E36D6F2}" sibTransId="{DB54A549-C664-4FF3-8966-093E91D20C83}"/>
    <dgm:cxn modelId="{BE9BB1ED-5A1E-43EF-99D6-3B2F8534041C}" srcId="{D45A03BF-C7F0-44FF-A1D8-E5550C37A778}" destId="{F3BEAD47-F828-44E2-BED4-88438E8DBDA7}" srcOrd="3" destOrd="0" parTransId="{237FFECA-0C9D-4478-BE45-C8CCDDD8F9A5}" sibTransId="{31AF14A1-2ED7-4AC5-A998-341BFE8625B6}"/>
    <dgm:cxn modelId="{EE71FDEF-0FBF-4442-8F6E-DE7EBF2946B2}" type="presOf" srcId="{4BB23D9B-977A-413E-8B6E-41CA157890CB}" destId="{31DBB3B0-AF1D-43FA-AC5C-B840A919C899}" srcOrd="0" destOrd="0" presId="urn:microsoft.com/office/officeart/2018/2/layout/IconVerticalSolidList"/>
    <dgm:cxn modelId="{25A064FA-6DF9-4C2D-878C-E52DB28A8526}" type="presOf" srcId="{F3BEAD47-F828-44E2-BED4-88438E8DBDA7}" destId="{2048C511-48C6-45BA-968D-E2FFB0175048}" srcOrd="0" destOrd="0" presId="urn:microsoft.com/office/officeart/2018/2/layout/IconVerticalSolidList"/>
    <dgm:cxn modelId="{22D02640-6CE2-4C81-A24B-64345CA66755}" type="presParOf" srcId="{F0FBBDF6-BB7F-4BC8-B814-A96EC4DA20D5}" destId="{43DCFFC2-41A3-4BEE-A763-ED324631A3AF}" srcOrd="0" destOrd="0" presId="urn:microsoft.com/office/officeart/2018/2/layout/IconVerticalSolidList"/>
    <dgm:cxn modelId="{17915E13-61D2-4F1C-BA2C-242E1AD96257}" type="presParOf" srcId="{43DCFFC2-41A3-4BEE-A763-ED324631A3AF}" destId="{4B3866F9-DAB5-4C2D-BA99-F9722D3B8B8A}" srcOrd="0" destOrd="0" presId="urn:microsoft.com/office/officeart/2018/2/layout/IconVerticalSolidList"/>
    <dgm:cxn modelId="{EA20C2F3-B96C-4FF1-BABC-3450CC6C9FE9}" type="presParOf" srcId="{43DCFFC2-41A3-4BEE-A763-ED324631A3AF}" destId="{3BAA1B29-733F-4B8B-A961-A102FFF85105}" srcOrd="1" destOrd="0" presId="urn:microsoft.com/office/officeart/2018/2/layout/IconVerticalSolidList"/>
    <dgm:cxn modelId="{DD8C65C3-EF12-4201-90C8-B0F2F9352C86}" type="presParOf" srcId="{43DCFFC2-41A3-4BEE-A763-ED324631A3AF}" destId="{FC79FD73-C699-4F36-8D82-AB56067CC0FA}" srcOrd="2" destOrd="0" presId="urn:microsoft.com/office/officeart/2018/2/layout/IconVerticalSolidList"/>
    <dgm:cxn modelId="{F16F9E8D-5B49-4A8A-A288-9A8E5E695A8E}" type="presParOf" srcId="{43DCFFC2-41A3-4BEE-A763-ED324631A3AF}" destId="{17589E90-C9D7-4C88-8151-6AB8F954D3F0}" srcOrd="3" destOrd="0" presId="urn:microsoft.com/office/officeart/2018/2/layout/IconVerticalSolidList"/>
    <dgm:cxn modelId="{01A074DC-237E-4ECD-B2B9-A9551E1C4D50}" type="presParOf" srcId="{F0FBBDF6-BB7F-4BC8-B814-A96EC4DA20D5}" destId="{6318A070-9D1B-46CA-9771-32014944B2C2}" srcOrd="1" destOrd="0" presId="urn:microsoft.com/office/officeart/2018/2/layout/IconVerticalSolidList"/>
    <dgm:cxn modelId="{8820464C-D04B-428F-A00E-EEA13B8D4A65}" type="presParOf" srcId="{F0FBBDF6-BB7F-4BC8-B814-A96EC4DA20D5}" destId="{49BCBE12-7A80-4FE7-9DDD-D4EF3E5188AC}" srcOrd="2" destOrd="0" presId="urn:microsoft.com/office/officeart/2018/2/layout/IconVerticalSolidList"/>
    <dgm:cxn modelId="{8E912993-5084-4F53-B244-DBD656B05B1F}" type="presParOf" srcId="{49BCBE12-7A80-4FE7-9DDD-D4EF3E5188AC}" destId="{3056C59F-3483-469A-AEF4-43A005B3D1A9}" srcOrd="0" destOrd="0" presId="urn:microsoft.com/office/officeart/2018/2/layout/IconVerticalSolidList"/>
    <dgm:cxn modelId="{BDD5D31E-625A-4518-9976-6C971216564F}" type="presParOf" srcId="{49BCBE12-7A80-4FE7-9DDD-D4EF3E5188AC}" destId="{F5A963C2-63C3-4B91-900A-41A6EADB2042}" srcOrd="1" destOrd="0" presId="urn:microsoft.com/office/officeart/2018/2/layout/IconVerticalSolidList"/>
    <dgm:cxn modelId="{7D08A003-8A3B-4216-A101-991F36E307BE}" type="presParOf" srcId="{49BCBE12-7A80-4FE7-9DDD-D4EF3E5188AC}" destId="{EC7468F7-1CC2-4C82-B3D0-CF36C17E92B8}" srcOrd="2" destOrd="0" presId="urn:microsoft.com/office/officeart/2018/2/layout/IconVerticalSolidList"/>
    <dgm:cxn modelId="{36CB9790-96CE-425F-9770-4DAC4475B77E}" type="presParOf" srcId="{49BCBE12-7A80-4FE7-9DDD-D4EF3E5188AC}" destId="{31DBB3B0-AF1D-43FA-AC5C-B840A919C899}" srcOrd="3" destOrd="0" presId="urn:microsoft.com/office/officeart/2018/2/layout/IconVerticalSolidList"/>
    <dgm:cxn modelId="{019FAADA-6D97-457B-A56D-3BB47F14E556}" type="presParOf" srcId="{F0FBBDF6-BB7F-4BC8-B814-A96EC4DA20D5}" destId="{211D29DD-51E4-4525-B47B-5980D59B0637}" srcOrd="3" destOrd="0" presId="urn:microsoft.com/office/officeart/2018/2/layout/IconVerticalSolidList"/>
    <dgm:cxn modelId="{CA45EBD7-4F84-4326-8B95-9D1C87346344}" type="presParOf" srcId="{F0FBBDF6-BB7F-4BC8-B814-A96EC4DA20D5}" destId="{418841AE-78EE-4430-A2CD-36D40750DF89}" srcOrd="4" destOrd="0" presId="urn:microsoft.com/office/officeart/2018/2/layout/IconVerticalSolidList"/>
    <dgm:cxn modelId="{1EF3057A-206B-400A-AF5D-672A17A42F08}" type="presParOf" srcId="{418841AE-78EE-4430-A2CD-36D40750DF89}" destId="{68868CF9-BB30-49F2-9C98-830D6A135B7C}" srcOrd="0" destOrd="0" presId="urn:microsoft.com/office/officeart/2018/2/layout/IconVerticalSolidList"/>
    <dgm:cxn modelId="{A8B2C139-E6FF-4ABE-8AED-9DDFC46AD16D}" type="presParOf" srcId="{418841AE-78EE-4430-A2CD-36D40750DF89}" destId="{0C69C606-360B-4E73-AB49-4B8F95305471}" srcOrd="1" destOrd="0" presId="urn:microsoft.com/office/officeart/2018/2/layout/IconVerticalSolidList"/>
    <dgm:cxn modelId="{38DD4E4F-420C-40A5-BE23-E48E386065FD}" type="presParOf" srcId="{418841AE-78EE-4430-A2CD-36D40750DF89}" destId="{68C3DBDA-BF71-4CFA-8EBB-B7C57BF4BC44}" srcOrd="2" destOrd="0" presId="urn:microsoft.com/office/officeart/2018/2/layout/IconVerticalSolidList"/>
    <dgm:cxn modelId="{5B04A414-AC28-40AF-A081-BA13ED17383A}" type="presParOf" srcId="{418841AE-78EE-4430-A2CD-36D40750DF89}" destId="{CE8F34DC-D276-43DA-AEAD-D9D061B688CD}" srcOrd="3" destOrd="0" presId="urn:microsoft.com/office/officeart/2018/2/layout/IconVerticalSolidList"/>
    <dgm:cxn modelId="{9B7EB0FA-DEE2-473F-8AF6-EAD4D6ECE4AE}" type="presParOf" srcId="{F0FBBDF6-BB7F-4BC8-B814-A96EC4DA20D5}" destId="{AED68BF2-3636-48BE-9764-DE0CE609FC5E}" srcOrd="5" destOrd="0" presId="urn:microsoft.com/office/officeart/2018/2/layout/IconVerticalSolidList"/>
    <dgm:cxn modelId="{0A8B7612-218C-4F77-8838-E5BCFD92E67D}" type="presParOf" srcId="{F0FBBDF6-BB7F-4BC8-B814-A96EC4DA20D5}" destId="{1C5F326D-447E-4C8B-83A9-874B670885B5}" srcOrd="6" destOrd="0" presId="urn:microsoft.com/office/officeart/2018/2/layout/IconVerticalSolidList"/>
    <dgm:cxn modelId="{37CE9DB9-BA4A-420B-A199-A2D993FE6A3C}" type="presParOf" srcId="{1C5F326D-447E-4C8B-83A9-874B670885B5}" destId="{C39AA68C-2D89-4792-86EB-B87777030884}" srcOrd="0" destOrd="0" presId="urn:microsoft.com/office/officeart/2018/2/layout/IconVerticalSolidList"/>
    <dgm:cxn modelId="{E34A5FC5-D5C8-4D85-815D-BE2FD4874932}" type="presParOf" srcId="{1C5F326D-447E-4C8B-83A9-874B670885B5}" destId="{C8CF1B1F-0FE2-4C6A-9313-24A64F3ED286}" srcOrd="1" destOrd="0" presId="urn:microsoft.com/office/officeart/2018/2/layout/IconVerticalSolidList"/>
    <dgm:cxn modelId="{5E64936E-D90C-4822-B72F-6D6F230C1800}" type="presParOf" srcId="{1C5F326D-447E-4C8B-83A9-874B670885B5}" destId="{A806E6CD-9B3C-425A-A984-E840EB5FBD1A}" srcOrd="2" destOrd="0" presId="urn:microsoft.com/office/officeart/2018/2/layout/IconVerticalSolidList"/>
    <dgm:cxn modelId="{BFD93E49-B37E-4349-A106-4E7BAC5BCE7D}" type="presParOf" srcId="{1C5F326D-447E-4C8B-83A9-874B670885B5}" destId="{2048C511-48C6-45BA-968D-E2FFB0175048}" srcOrd="3" destOrd="0" presId="urn:microsoft.com/office/officeart/2018/2/layout/IconVerticalSolidList"/>
    <dgm:cxn modelId="{9FBF4064-070F-4C8D-9F90-C9FFD18F5640}" type="presParOf" srcId="{F0FBBDF6-BB7F-4BC8-B814-A96EC4DA20D5}" destId="{69B2B39A-6E5B-4718-A859-584F0692466C}" srcOrd="7" destOrd="0" presId="urn:microsoft.com/office/officeart/2018/2/layout/IconVerticalSolidList"/>
    <dgm:cxn modelId="{529EC63E-E9C9-4A83-A833-95BE16B1AC45}" type="presParOf" srcId="{F0FBBDF6-BB7F-4BC8-B814-A96EC4DA20D5}" destId="{87432698-AE47-4044-B31D-719AA4BB69C8}" srcOrd="8" destOrd="0" presId="urn:microsoft.com/office/officeart/2018/2/layout/IconVerticalSolidList"/>
    <dgm:cxn modelId="{7C91C791-ED6A-4DBB-B507-7930FB374F4C}" type="presParOf" srcId="{87432698-AE47-4044-B31D-719AA4BB69C8}" destId="{FCB0FA1C-E67E-4839-B3B1-60D236DC60C9}" srcOrd="0" destOrd="0" presId="urn:microsoft.com/office/officeart/2018/2/layout/IconVerticalSolidList"/>
    <dgm:cxn modelId="{B11C81EF-2A01-4771-BECF-C87044723150}" type="presParOf" srcId="{87432698-AE47-4044-B31D-719AA4BB69C8}" destId="{91D6C810-74C4-4E0E-A29A-153D0237B87B}" srcOrd="1" destOrd="0" presId="urn:microsoft.com/office/officeart/2018/2/layout/IconVerticalSolidList"/>
    <dgm:cxn modelId="{39802708-6C3A-4FB9-B866-D248336554B1}" type="presParOf" srcId="{87432698-AE47-4044-B31D-719AA4BB69C8}" destId="{3FEC7E00-6669-4BD6-BF46-563EAE0B40EC}" srcOrd="2" destOrd="0" presId="urn:microsoft.com/office/officeart/2018/2/layout/IconVerticalSolidList"/>
    <dgm:cxn modelId="{CC899807-957E-4E2E-AFAE-1942CE27BB4C}" type="presParOf" srcId="{87432698-AE47-4044-B31D-719AA4BB69C8}" destId="{E7C4641F-12ED-4D66-A6E2-7DF5BA5C4DCB}" srcOrd="3" destOrd="0" presId="urn:microsoft.com/office/officeart/2018/2/layout/IconVerticalSolidList"/>
    <dgm:cxn modelId="{50A0C9BC-73AA-47F7-B5F6-864DFA1D0185}" type="presParOf" srcId="{F0FBBDF6-BB7F-4BC8-B814-A96EC4DA20D5}" destId="{DF45FFB1-2056-4815-BCE7-0F6968123B96}" srcOrd="9" destOrd="0" presId="urn:microsoft.com/office/officeart/2018/2/layout/IconVerticalSolidList"/>
    <dgm:cxn modelId="{9C675634-E6C7-4CFA-B620-00B062887B36}" type="presParOf" srcId="{F0FBBDF6-BB7F-4BC8-B814-A96EC4DA20D5}" destId="{83498309-89A1-4C67-85E2-E18E22545654}" srcOrd="10" destOrd="0" presId="urn:microsoft.com/office/officeart/2018/2/layout/IconVerticalSolidList"/>
    <dgm:cxn modelId="{78E5528B-579D-4C53-9EDF-39851D4E6759}" type="presParOf" srcId="{83498309-89A1-4C67-85E2-E18E22545654}" destId="{7A216B44-B9B6-405C-91FA-8CD7CC0F0CE4}" srcOrd="0" destOrd="0" presId="urn:microsoft.com/office/officeart/2018/2/layout/IconVerticalSolidList"/>
    <dgm:cxn modelId="{D6D22FC8-B7E1-4603-8558-C2A0A2530EF6}" type="presParOf" srcId="{83498309-89A1-4C67-85E2-E18E22545654}" destId="{3A58E470-8FE0-4BD2-AC78-4ECC74881AB7}" srcOrd="1" destOrd="0" presId="urn:microsoft.com/office/officeart/2018/2/layout/IconVerticalSolidList"/>
    <dgm:cxn modelId="{7AA35C31-0C27-49FF-B9E2-37D22701A8CD}" type="presParOf" srcId="{83498309-89A1-4C67-85E2-E18E22545654}" destId="{13801C7A-064F-4B9F-B3DF-790C069D2827}" srcOrd="2" destOrd="0" presId="urn:microsoft.com/office/officeart/2018/2/layout/IconVerticalSolidList"/>
    <dgm:cxn modelId="{B1746756-5802-4981-A343-1906C27255D6}" type="presParOf" srcId="{83498309-89A1-4C67-85E2-E18E22545654}" destId="{DF65C4AB-CB7B-48E4-AF91-8EC591C595FA}" srcOrd="3" destOrd="0" presId="urn:microsoft.com/office/officeart/2018/2/layout/IconVerticalSolidList"/>
    <dgm:cxn modelId="{845C35AB-2440-449A-A1EA-DBA97FCAE97C}" type="presParOf" srcId="{F0FBBDF6-BB7F-4BC8-B814-A96EC4DA20D5}" destId="{2A6BCE87-F7E6-4B97-9BDA-4B72850A95B4}" srcOrd="11" destOrd="0" presId="urn:microsoft.com/office/officeart/2018/2/layout/IconVerticalSolidList"/>
    <dgm:cxn modelId="{F889BF09-B031-42A2-AED6-1FB17B58DAB4}" type="presParOf" srcId="{F0FBBDF6-BB7F-4BC8-B814-A96EC4DA20D5}" destId="{0B63D3A1-70C1-44EF-8544-0D78307ED04F}" srcOrd="12" destOrd="0" presId="urn:microsoft.com/office/officeart/2018/2/layout/IconVerticalSolidList"/>
    <dgm:cxn modelId="{E50E95B8-4466-40A3-A721-9A1FD8D0CFB1}" type="presParOf" srcId="{0B63D3A1-70C1-44EF-8544-0D78307ED04F}" destId="{42BA7B50-7A46-4094-9FA8-271FD7E0B548}" srcOrd="0" destOrd="0" presId="urn:microsoft.com/office/officeart/2018/2/layout/IconVerticalSolidList"/>
    <dgm:cxn modelId="{80581161-D57E-43E2-A804-01674BA0B2C5}" type="presParOf" srcId="{0B63D3A1-70C1-44EF-8544-0D78307ED04F}" destId="{509F441A-6CE3-4E5D-B951-8CE4643C3BCD}" srcOrd="1" destOrd="0" presId="urn:microsoft.com/office/officeart/2018/2/layout/IconVerticalSolidList"/>
    <dgm:cxn modelId="{BB520304-4D0D-445D-9493-774A4C65122D}" type="presParOf" srcId="{0B63D3A1-70C1-44EF-8544-0D78307ED04F}" destId="{FA32C76D-B77D-4FF8-A86A-E98C1EDFEA73}" srcOrd="2" destOrd="0" presId="urn:microsoft.com/office/officeart/2018/2/layout/IconVerticalSolidList"/>
    <dgm:cxn modelId="{3B70EEE2-CFD8-497F-AAF6-A3A70FCF0378}" type="presParOf" srcId="{0B63D3A1-70C1-44EF-8544-0D78307ED04F}" destId="{A511C9FF-75F6-4765-AF75-0A86B57C28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8AEE3-219F-4F07-8694-7E860A4B82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0724FE-AB4C-4E6E-A4DB-D5F8AB186EC4}">
      <dgm:prSet/>
      <dgm:spPr/>
      <dgm:t>
        <a:bodyPr/>
        <a:lstStyle/>
        <a:p>
          <a:r>
            <a:rPr lang="en-US"/>
            <a:t>“Field of study that gives computers the ability to learn without being explicitly programmed“ – Arthur Samuel</a:t>
          </a:r>
        </a:p>
      </dgm:t>
    </dgm:pt>
    <dgm:pt modelId="{A12C43D1-420C-437F-9168-BCCC72B65EA0}" type="parTrans" cxnId="{C82A99DE-63CA-4851-BDA1-6FB5DFAC8BA7}">
      <dgm:prSet/>
      <dgm:spPr/>
      <dgm:t>
        <a:bodyPr/>
        <a:lstStyle/>
        <a:p>
          <a:endParaRPr lang="en-US"/>
        </a:p>
      </dgm:t>
    </dgm:pt>
    <dgm:pt modelId="{9B7AEBE5-4589-4995-A2AD-22F7F7A649D1}" type="sibTrans" cxnId="{C82A99DE-63CA-4851-BDA1-6FB5DFAC8BA7}">
      <dgm:prSet/>
      <dgm:spPr/>
      <dgm:t>
        <a:bodyPr/>
        <a:lstStyle/>
        <a:p>
          <a:endParaRPr lang="en-US"/>
        </a:p>
      </dgm:t>
    </dgm:pt>
    <dgm:pt modelId="{4AC81720-97A8-49F5-AE0F-3FE244D1856C}">
      <dgm:prSet/>
      <dgm:spPr/>
      <dgm:t>
        <a:bodyPr/>
        <a:lstStyle/>
        <a:p>
          <a:r>
            <a:rPr lang="en-US"/>
            <a:t>“How can we build computer systems that automatically improve with experience, and what are the fundamental laws that govern all learning processes?” – Tom Mitchell</a:t>
          </a:r>
        </a:p>
      </dgm:t>
    </dgm:pt>
    <dgm:pt modelId="{0163DB11-F62A-43CC-8132-A82C7263A6E8}" type="parTrans" cxnId="{D47C32B6-F472-4589-AF0C-6DC6960B336C}">
      <dgm:prSet/>
      <dgm:spPr/>
      <dgm:t>
        <a:bodyPr/>
        <a:lstStyle/>
        <a:p>
          <a:endParaRPr lang="en-US"/>
        </a:p>
      </dgm:t>
    </dgm:pt>
    <dgm:pt modelId="{E5E75261-635A-4E57-96F9-9E9CC152AD01}" type="sibTrans" cxnId="{D47C32B6-F472-4589-AF0C-6DC6960B336C}">
      <dgm:prSet/>
      <dgm:spPr/>
      <dgm:t>
        <a:bodyPr/>
        <a:lstStyle/>
        <a:p>
          <a:endParaRPr lang="en-US"/>
        </a:p>
      </dgm:t>
    </dgm:pt>
    <dgm:pt modelId="{D98EDFA3-1F17-4C04-B2C7-2E797CDA39C6}">
      <dgm:prSet/>
      <dgm:spPr/>
      <dgm:t>
        <a:bodyPr/>
        <a:lstStyle/>
        <a:p>
          <a:r>
            <a:rPr lang="en-US" b="1"/>
            <a:t>Main idea</a:t>
          </a:r>
          <a:r>
            <a:rPr lang="en-US"/>
            <a:t>: software/algorithms that can improve on a task based on data and previous experience. In other words: Let </a:t>
          </a:r>
          <a:r>
            <a:rPr lang="en-US" b="1"/>
            <a:t>computers learn automatically </a:t>
          </a:r>
          <a:r>
            <a:rPr lang="en-US"/>
            <a:t>without human intervention. </a:t>
          </a:r>
        </a:p>
      </dgm:t>
    </dgm:pt>
    <dgm:pt modelId="{D1F58E94-6FB2-4193-91D4-9A87321915DA}" type="parTrans" cxnId="{D46864CF-385F-41C7-8A53-B97D93EAAD9E}">
      <dgm:prSet/>
      <dgm:spPr/>
      <dgm:t>
        <a:bodyPr/>
        <a:lstStyle/>
        <a:p>
          <a:endParaRPr lang="en-US"/>
        </a:p>
      </dgm:t>
    </dgm:pt>
    <dgm:pt modelId="{5FB53E8D-2FD9-48AE-906B-FDBD2E793E18}" type="sibTrans" cxnId="{D46864CF-385F-41C7-8A53-B97D93EAAD9E}">
      <dgm:prSet/>
      <dgm:spPr/>
      <dgm:t>
        <a:bodyPr/>
        <a:lstStyle/>
        <a:p>
          <a:endParaRPr lang="en-US"/>
        </a:p>
      </dgm:t>
    </dgm:pt>
    <dgm:pt modelId="{9D0EF2A0-8E40-4C7F-89CE-159FBA7671D2}" type="pres">
      <dgm:prSet presAssocID="{4F08AEE3-219F-4F07-8694-7E860A4B828C}" presName="root" presStyleCnt="0">
        <dgm:presLayoutVars>
          <dgm:dir/>
          <dgm:resizeHandles val="exact"/>
        </dgm:presLayoutVars>
      </dgm:prSet>
      <dgm:spPr/>
    </dgm:pt>
    <dgm:pt modelId="{2D462E31-78E3-4EB3-91A5-FA9F543DE1DB}" type="pres">
      <dgm:prSet presAssocID="{5F0724FE-AB4C-4E6E-A4DB-D5F8AB186EC4}" presName="compNode" presStyleCnt="0"/>
      <dgm:spPr/>
    </dgm:pt>
    <dgm:pt modelId="{8AEEC266-7491-4748-9570-23583172E8AC}" type="pres">
      <dgm:prSet presAssocID="{5F0724FE-AB4C-4E6E-A4DB-D5F8AB186EC4}" presName="bgRect" presStyleLbl="bgShp" presStyleIdx="0" presStyleCnt="3"/>
      <dgm:spPr/>
    </dgm:pt>
    <dgm:pt modelId="{19CA336D-4B0D-4F9E-85E1-BBBF5F034E90}" type="pres">
      <dgm:prSet presAssocID="{5F0724FE-AB4C-4E6E-A4DB-D5F8AB186E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F62D70-4840-4628-96D4-F15F8C2497AD}" type="pres">
      <dgm:prSet presAssocID="{5F0724FE-AB4C-4E6E-A4DB-D5F8AB186EC4}" presName="spaceRect" presStyleCnt="0"/>
      <dgm:spPr/>
    </dgm:pt>
    <dgm:pt modelId="{30F47EF1-F4F4-4B81-BDB8-56060754E4EC}" type="pres">
      <dgm:prSet presAssocID="{5F0724FE-AB4C-4E6E-A4DB-D5F8AB186EC4}" presName="parTx" presStyleLbl="revTx" presStyleIdx="0" presStyleCnt="3">
        <dgm:presLayoutVars>
          <dgm:chMax val="0"/>
          <dgm:chPref val="0"/>
        </dgm:presLayoutVars>
      </dgm:prSet>
      <dgm:spPr/>
    </dgm:pt>
    <dgm:pt modelId="{CB6EA476-E06B-4D01-9A56-FE7CD28DA796}" type="pres">
      <dgm:prSet presAssocID="{9B7AEBE5-4589-4995-A2AD-22F7F7A649D1}" presName="sibTrans" presStyleCnt="0"/>
      <dgm:spPr/>
    </dgm:pt>
    <dgm:pt modelId="{558F812E-1D50-4FC9-BEB9-C755F72A6385}" type="pres">
      <dgm:prSet presAssocID="{4AC81720-97A8-49F5-AE0F-3FE244D1856C}" presName="compNode" presStyleCnt="0"/>
      <dgm:spPr/>
    </dgm:pt>
    <dgm:pt modelId="{526B39F0-4046-4168-BBF4-51C50CAE744D}" type="pres">
      <dgm:prSet presAssocID="{4AC81720-97A8-49F5-AE0F-3FE244D1856C}" presName="bgRect" presStyleLbl="bgShp" presStyleIdx="1" presStyleCnt="3"/>
      <dgm:spPr/>
    </dgm:pt>
    <dgm:pt modelId="{3EF1FAB7-A409-4FAA-AA82-F798463CFA45}" type="pres">
      <dgm:prSet presAssocID="{4AC81720-97A8-49F5-AE0F-3FE244D185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07C755-B039-43AD-B064-7876E73A9C68}" type="pres">
      <dgm:prSet presAssocID="{4AC81720-97A8-49F5-AE0F-3FE244D1856C}" presName="spaceRect" presStyleCnt="0"/>
      <dgm:spPr/>
    </dgm:pt>
    <dgm:pt modelId="{7F6444E6-B0F4-4E52-858F-D26B2AA8F9FB}" type="pres">
      <dgm:prSet presAssocID="{4AC81720-97A8-49F5-AE0F-3FE244D1856C}" presName="parTx" presStyleLbl="revTx" presStyleIdx="1" presStyleCnt="3">
        <dgm:presLayoutVars>
          <dgm:chMax val="0"/>
          <dgm:chPref val="0"/>
        </dgm:presLayoutVars>
      </dgm:prSet>
      <dgm:spPr/>
    </dgm:pt>
    <dgm:pt modelId="{E97878FC-946B-4303-A6E3-185C23F61AC6}" type="pres">
      <dgm:prSet presAssocID="{E5E75261-635A-4E57-96F9-9E9CC152AD01}" presName="sibTrans" presStyleCnt="0"/>
      <dgm:spPr/>
    </dgm:pt>
    <dgm:pt modelId="{821BE637-DDA1-4D2C-96A1-4DED03000442}" type="pres">
      <dgm:prSet presAssocID="{D98EDFA3-1F17-4C04-B2C7-2E797CDA39C6}" presName="compNode" presStyleCnt="0"/>
      <dgm:spPr/>
    </dgm:pt>
    <dgm:pt modelId="{E29A231E-FAA3-4016-B172-B09D12FB05A5}" type="pres">
      <dgm:prSet presAssocID="{D98EDFA3-1F17-4C04-B2C7-2E797CDA39C6}" presName="bgRect" presStyleLbl="bgShp" presStyleIdx="2" presStyleCnt="3"/>
      <dgm:spPr/>
    </dgm:pt>
    <dgm:pt modelId="{4799F160-CBCF-4D51-96DB-7533C9F456AF}" type="pres">
      <dgm:prSet presAssocID="{D98EDFA3-1F17-4C04-B2C7-2E797CDA3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6CD9BB-D6D5-4FA0-B265-FD01038050DB}" type="pres">
      <dgm:prSet presAssocID="{D98EDFA3-1F17-4C04-B2C7-2E797CDA39C6}" presName="spaceRect" presStyleCnt="0"/>
      <dgm:spPr/>
    </dgm:pt>
    <dgm:pt modelId="{75E6F42C-E1B4-4FA7-AFCE-2FC3BD65E63E}" type="pres">
      <dgm:prSet presAssocID="{D98EDFA3-1F17-4C04-B2C7-2E797CDA39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00452A-EA0D-4915-9AC3-1B843C1C1193}" type="presOf" srcId="{4AC81720-97A8-49F5-AE0F-3FE244D1856C}" destId="{7F6444E6-B0F4-4E52-858F-D26B2AA8F9FB}" srcOrd="0" destOrd="0" presId="urn:microsoft.com/office/officeart/2018/2/layout/IconVerticalSolidList"/>
    <dgm:cxn modelId="{06C30949-C07F-45D7-AD42-E3704CFF592A}" type="presOf" srcId="{5F0724FE-AB4C-4E6E-A4DB-D5F8AB186EC4}" destId="{30F47EF1-F4F4-4B81-BDB8-56060754E4EC}" srcOrd="0" destOrd="0" presId="urn:microsoft.com/office/officeart/2018/2/layout/IconVerticalSolidList"/>
    <dgm:cxn modelId="{196215B5-A4CB-4508-8693-407C28B28F76}" type="presOf" srcId="{D98EDFA3-1F17-4C04-B2C7-2E797CDA39C6}" destId="{75E6F42C-E1B4-4FA7-AFCE-2FC3BD65E63E}" srcOrd="0" destOrd="0" presId="urn:microsoft.com/office/officeart/2018/2/layout/IconVerticalSolidList"/>
    <dgm:cxn modelId="{D47C32B6-F472-4589-AF0C-6DC6960B336C}" srcId="{4F08AEE3-219F-4F07-8694-7E860A4B828C}" destId="{4AC81720-97A8-49F5-AE0F-3FE244D1856C}" srcOrd="1" destOrd="0" parTransId="{0163DB11-F62A-43CC-8132-A82C7263A6E8}" sibTransId="{E5E75261-635A-4E57-96F9-9E9CC152AD01}"/>
    <dgm:cxn modelId="{D46864CF-385F-41C7-8A53-B97D93EAAD9E}" srcId="{4F08AEE3-219F-4F07-8694-7E860A4B828C}" destId="{D98EDFA3-1F17-4C04-B2C7-2E797CDA39C6}" srcOrd="2" destOrd="0" parTransId="{D1F58E94-6FB2-4193-91D4-9A87321915DA}" sibTransId="{5FB53E8D-2FD9-48AE-906B-FDBD2E793E18}"/>
    <dgm:cxn modelId="{C82A99DE-63CA-4851-BDA1-6FB5DFAC8BA7}" srcId="{4F08AEE3-219F-4F07-8694-7E860A4B828C}" destId="{5F0724FE-AB4C-4E6E-A4DB-D5F8AB186EC4}" srcOrd="0" destOrd="0" parTransId="{A12C43D1-420C-437F-9168-BCCC72B65EA0}" sibTransId="{9B7AEBE5-4589-4995-A2AD-22F7F7A649D1}"/>
    <dgm:cxn modelId="{14738AE5-3940-41FF-BC94-DC0929E22DFA}" type="presOf" srcId="{4F08AEE3-219F-4F07-8694-7E860A4B828C}" destId="{9D0EF2A0-8E40-4C7F-89CE-159FBA7671D2}" srcOrd="0" destOrd="0" presId="urn:microsoft.com/office/officeart/2018/2/layout/IconVerticalSolidList"/>
    <dgm:cxn modelId="{61F34D88-3FEF-4352-93D4-2667D29B7012}" type="presParOf" srcId="{9D0EF2A0-8E40-4C7F-89CE-159FBA7671D2}" destId="{2D462E31-78E3-4EB3-91A5-FA9F543DE1DB}" srcOrd="0" destOrd="0" presId="urn:microsoft.com/office/officeart/2018/2/layout/IconVerticalSolidList"/>
    <dgm:cxn modelId="{E00F54A6-1CE6-4DE0-8A31-3FD3BBF5B319}" type="presParOf" srcId="{2D462E31-78E3-4EB3-91A5-FA9F543DE1DB}" destId="{8AEEC266-7491-4748-9570-23583172E8AC}" srcOrd="0" destOrd="0" presId="urn:microsoft.com/office/officeart/2018/2/layout/IconVerticalSolidList"/>
    <dgm:cxn modelId="{DACC576E-F902-41B9-B2F4-ACF3BD866CB4}" type="presParOf" srcId="{2D462E31-78E3-4EB3-91A5-FA9F543DE1DB}" destId="{19CA336D-4B0D-4F9E-85E1-BBBF5F034E90}" srcOrd="1" destOrd="0" presId="urn:microsoft.com/office/officeart/2018/2/layout/IconVerticalSolidList"/>
    <dgm:cxn modelId="{262DA34D-CCF7-4DBC-B9DF-258A63AF7BAC}" type="presParOf" srcId="{2D462E31-78E3-4EB3-91A5-FA9F543DE1DB}" destId="{C9F62D70-4840-4628-96D4-F15F8C2497AD}" srcOrd="2" destOrd="0" presId="urn:microsoft.com/office/officeart/2018/2/layout/IconVerticalSolidList"/>
    <dgm:cxn modelId="{58404914-A603-46C8-BDA4-CF9D4A8E5ED5}" type="presParOf" srcId="{2D462E31-78E3-4EB3-91A5-FA9F543DE1DB}" destId="{30F47EF1-F4F4-4B81-BDB8-56060754E4EC}" srcOrd="3" destOrd="0" presId="urn:microsoft.com/office/officeart/2018/2/layout/IconVerticalSolidList"/>
    <dgm:cxn modelId="{4B0F9A8D-0C98-4A85-8444-5D8720F2F332}" type="presParOf" srcId="{9D0EF2A0-8E40-4C7F-89CE-159FBA7671D2}" destId="{CB6EA476-E06B-4D01-9A56-FE7CD28DA796}" srcOrd="1" destOrd="0" presId="urn:microsoft.com/office/officeart/2018/2/layout/IconVerticalSolidList"/>
    <dgm:cxn modelId="{A9F768BF-CA50-4939-8893-D1118DE2647D}" type="presParOf" srcId="{9D0EF2A0-8E40-4C7F-89CE-159FBA7671D2}" destId="{558F812E-1D50-4FC9-BEB9-C755F72A6385}" srcOrd="2" destOrd="0" presId="urn:microsoft.com/office/officeart/2018/2/layout/IconVerticalSolidList"/>
    <dgm:cxn modelId="{589DBE4F-A4D0-40A1-A7D8-03757DCE3DFF}" type="presParOf" srcId="{558F812E-1D50-4FC9-BEB9-C755F72A6385}" destId="{526B39F0-4046-4168-BBF4-51C50CAE744D}" srcOrd="0" destOrd="0" presId="urn:microsoft.com/office/officeart/2018/2/layout/IconVerticalSolidList"/>
    <dgm:cxn modelId="{CB7A9DA6-6B48-4354-A05B-B8ADC8540976}" type="presParOf" srcId="{558F812E-1D50-4FC9-BEB9-C755F72A6385}" destId="{3EF1FAB7-A409-4FAA-AA82-F798463CFA45}" srcOrd="1" destOrd="0" presId="urn:microsoft.com/office/officeart/2018/2/layout/IconVerticalSolidList"/>
    <dgm:cxn modelId="{5CE93F6E-16D8-4D16-8A13-8AB0B7CEC3C1}" type="presParOf" srcId="{558F812E-1D50-4FC9-BEB9-C755F72A6385}" destId="{9B07C755-B039-43AD-B064-7876E73A9C68}" srcOrd="2" destOrd="0" presId="urn:microsoft.com/office/officeart/2018/2/layout/IconVerticalSolidList"/>
    <dgm:cxn modelId="{20CDC4AB-98C7-4BF5-8A35-43E7516E3C58}" type="presParOf" srcId="{558F812E-1D50-4FC9-BEB9-C755F72A6385}" destId="{7F6444E6-B0F4-4E52-858F-D26B2AA8F9FB}" srcOrd="3" destOrd="0" presId="urn:microsoft.com/office/officeart/2018/2/layout/IconVerticalSolidList"/>
    <dgm:cxn modelId="{5E12904A-6BEE-4846-9BAC-69D08D5BBE35}" type="presParOf" srcId="{9D0EF2A0-8E40-4C7F-89CE-159FBA7671D2}" destId="{E97878FC-946B-4303-A6E3-185C23F61AC6}" srcOrd="3" destOrd="0" presId="urn:microsoft.com/office/officeart/2018/2/layout/IconVerticalSolidList"/>
    <dgm:cxn modelId="{ACB56C1B-DBD5-4CD2-9C6D-747777EFD10D}" type="presParOf" srcId="{9D0EF2A0-8E40-4C7F-89CE-159FBA7671D2}" destId="{821BE637-DDA1-4D2C-96A1-4DED03000442}" srcOrd="4" destOrd="0" presId="urn:microsoft.com/office/officeart/2018/2/layout/IconVerticalSolidList"/>
    <dgm:cxn modelId="{C2D06C01-D58B-4129-AB02-FDC186C2824A}" type="presParOf" srcId="{821BE637-DDA1-4D2C-96A1-4DED03000442}" destId="{E29A231E-FAA3-4016-B172-B09D12FB05A5}" srcOrd="0" destOrd="0" presId="urn:microsoft.com/office/officeart/2018/2/layout/IconVerticalSolidList"/>
    <dgm:cxn modelId="{8DBCB135-1E04-46BD-A077-E47F6C37B7B9}" type="presParOf" srcId="{821BE637-DDA1-4D2C-96A1-4DED03000442}" destId="{4799F160-CBCF-4D51-96DB-7533C9F456AF}" srcOrd="1" destOrd="0" presId="urn:microsoft.com/office/officeart/2018/2/layout/IconVerticalSolidList"/>
    <dgm:cxn modelId="{B55CB7F3-A1B7-4D07-86CE-5CC7B427E91A}" type="presParOf" srcId="{821BE637-DDA1-4D2C-96A1-4DED03000442}" destId="{976CD9BB-D6D5-4FA0-B265-FD01038050DB}" srcOrd="2" destOrd="0" presId="urn:microsoft.com/office/officeart/2018/2/layout/IconVerticalSolidList"/>
    <dgm:cxn modelId="{4FC80F4E-133B-4385-8192-5B909504AA00}" type="presParOf" srcId="{821BE637-DDA1-4D2C-96A1-4DED03000442}" destId="{75E6F42C-E1B4-4FA7-AFCE-2FC3BD65E6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66F9-DAB5-4C2D-BA99-F9722D3B8B8A}">
      <dsp:nvSpPr>
        <dsp:cNvPr id="0" name=""/>
        <dsp:cNvSpPr/>
      </dsp:nvSpPr>
      <dsp:spPr>
        <a:xfrm>
          <a:off x="0" y="5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A1B29-733F-4B8B-A961-A102FFF85105}">
      <dsp:nvSpPr>
        <dsp:cNvPr id="0" name=""/>
        <dsp:cNvSpPr/>
      </dsp:nvSpPr>
      <dsp:spPr>
        <a:xfrm>
          <a:off x="209818" y="156567"/>
          <a:ext cx="381488" cy="381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89E90-C9D7-4C88-8151-6AB8F954D3F0}">
      <dsp:nvSpPr>
        <dsp:cNvPr id="0" name=""/>
        <dsp:cNvSpPr/>
      </dsp:nvSpPr>
      <dsp:spPr>
        <a:xfrm>
          <a:off x="801126" y="5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is Machine Learning?</a:t>
          </a:r>
        </a:p>
      </dsp:txBody>
      <dsp:txXfrm>
        <a:off x="801126" y="503"/>
        <a:ext cx="5787564" cy="693615"/>
      </dsp:txXfrm>
    </dsp:sp>
    <dsp:sp modelId="{3056C59F-3483-469A-AEF4-43A005B3D1A9}">
      <dsp:nvSpPr>
        <dsp:cNvPr id="0" name=""/>
        <dsp:cNvSpPr/>
      </dsp:nvSpPr>
      <dsp:spPr>
        <a:xfrm>
          <a:off x="0" y="8675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963C2-63C3-4B91-900A-41A6EADB2042}">
      <dsp:nvSpPr>
        <dsp:cNvPr id="0" name=""/>
        <dsp:cNvSpPr/>
      </dsp:nvSpPr>
      <dsp:spPr>
        <a:xfrm>
          <a:off x="209818" y="1023587"/>
          <a:ext cx="381488" cy="381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BB3B0-AF1D-43FA-AC5C-B840A919C899}">
      <dsp:nvSpPr>
        <dsp:cNvPr id="0" name=""/>
        <dsp:cNvSpPr/>
      </dsp:nvSpPr>
      <dsp:spPr>
        <a:xfrm>
          <a:off x="801126" y="8675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Difference between ML and AI</a:t>
          </a:r>
        </a:p>
      </dsp:txBody>
      <dsp:txXfrm>
        <a:off x="801126" y="867523"/>
        <a:ext cx="5787564" cy="693615"/>
      </dsp:txXfrm>
    </dsp:sp>
    <dsp:sp modelId="{68868CF9-BB30-49F2-9C98-830D6A135B7C}">
      <dsp:nvSpPr>
        <dsp:cNvPr id="0" name=""/>
        <dsp:cNvSpPr/>
      </dsp:nvSpPr>
      <dsp:spPr>
        <a:xfrm>
          <a:off x="0" y="173454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9C606-360B-4E73-AB49-4B8F95305471}">
      <dsp:nvSpPr>
        <dsp:cNvPr id="0" name=""/>
        <dsp:cNvSpPr/>
      </dsp:nvSpPr>
      <dsp:spPr>
        <a:xfrm>
          <a:off x="209818" y="1890607"/>
          <a:ext cx="381488" cy="381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F34DC-D276-43DA-AEAD-D9D061B688CD}">
      <dsp:nvSpPr>
        <dsp:cNvPr id="0" name=""/>
        <dsp:cNvSpPr/>
      </dsp:nvSpPr>
      <dsp:spPr>
        <a:xfrm>
          <a:off x="801126" y="173454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Types of Learning</a:t>
          </a:r>
        </a:p>
      </dsp:txBody>
      <dsp:txXfrm>
        <a:off x="801126" y="1734543"/>
        <a:ext cx="5787564" cy="693615"/>
      </dsp:txXfrm>
    </dsp:sp>
    <dsp:sp modelId="{C39AA68C-2D89-4792-86EB-B87777030884}">
      <dsp:nvSpPr>
        <dsp:cNvPr id="0" name=""/>
        <dsp:cNvSpPr/>
      </dsp:nvSpPr>
      <dsp:spPr>
        <a:xfrm>
          <a:off x="0" y="260156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F1B1F-0FE2-4C6A-9313-24A64F3ED286}">
      <dsp:nvSpPr>
        <dsp:cNvPr id="0" name=""/>
        <dsp:cNvSpPr/>
      </dsp:nvSpPr>
      <dsp:spPr>
        <a:xfrm>
          <a:off x="209818" y="2757627"/>
          <a:ext cx="381488" cy="381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8C511-48C6-45BA-968D-E2FFB0175048}">
      <dsp:nvSpPr>
        <dsp:cNvPr id="0" name=""/>
        <dsp:cNvSpPr/>
      </dsp:nvSpPr>
      <dsp:spPr>
        <a:xfrm>
          <a:off x="801126" y="260156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</a:t>
          </a:r>
        </a:p>
      </dsp:txBody>
      <dsp:txXfrm>
        <a:off x="801126" y="2601563"/>
        <a:ext cx="5787564" cy="693615"/>
      </dsp:txXfrm>
    </dsp:sp>
    <dsp:sp modelId="{FCB0FA1C-E67E-4839-B3B1-60D236DC60C9}">
      <dsp:nvSpPr>
        <dsp:cNvPr id="0" name=""/>
        <dsp:cNvSpPr/>
      </dsp:nvSpPr>
      <dsp:spPr>
        <a:xfrm>
          <a:off x="0" y="346858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C810-74C4-4E0E-A29A-153D0237B87B}">
      <dsp:nvSpPr>
        <dsp:cNvPr id="0" name=""/>
        <dsp:cNvSpPr/>
      </dsp:nvSpPr>
      <dsp:spPr>
        <a:xfrm>
          <a:off x="209818" y="3624647"/>
          <a:ext cx="381488" cy="3814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4641F-12ED-4D66-A6E2-7DF5BA5C4DCB}">
      <dsp:nvSpPr>
        <dsp:cNvPr id="0" name=""/>
        <dsp:cNvSpPr/>
      </dsp:nvSpPr>
      <dsp:spPr>
        <a:xfrm>
          <a:off x="801126" y="346858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Elements of a ML problem</a:t>
          </a:r>
        </a:p>
      </dsp:txBody>
      <dsp:txXfrm>
        <a:off x="801126" y="3468583"/>
        <a:ext cx="5787564" cy="693615"/>
      </dsp:txXfrm>
    </dsp:sp>
    <dsp:sp modelId="{7A216B44-B9B6-405C-91FA-8CD7CC0F0CE4}">
      <dsp:nvSpPr>
        <dsp:cNvPr id="0" name=""/>
        <dsp:cNvSpPr/>
      </dsp:nvSpPr>
      <dsp:spPr>
        <a:xfrm>
          <a:off x="0" y="43356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8E470-8FE0-4BD2-AC78-4ECC74881AB7}">
      <dsp:nvSpPr>
        <dsp:cNvPr id="0" name=""/>
        <dsp:cNvSpPr/>
      </dsp:nvSpPr>
      <dsp:spPr>
        <a:xfrm>
          <a:off x="209818" y="4491666"/>
          <a:ext cx="381488" cy="3814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5C4AB-CB7B-48E4-AF91-8EC591C595FA}">
      <dsp:nvSpPr>
        <dsp:cNvPr id="0" name=""/>
        <dsp:cNvSpPr/>
      </dsp:nvSpPr>
      <dsp:spPr>
        <a:xfrm>
          <a:off x="801126" y="43356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 regression</a:t>
          </a:r>
        </a:p>
      </dsp:txBody>
      <dsp:txXfrm>
        <a:off x="801126" y="4335603"/>
        <a:ext cx="5787564" cy="693615"/>
      </dsp:txXfrm>
    </dsp:sp>
    <dsp:sp modelId="{42BA7B50-7A46-4094-9FA8-271FD7E0B548}">
      <dsp:nvSpPr>
        <dsp:cNvPr id="0" name=""/>
        <dsp:cNvSpPr/>
      </dsp:nvSpPr>
      <dsp:spPr>
        <a:xfrm>
          <a:off x="0" y="52026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F441A-6CE3-4E5D-B951-8CE4643C3BCD}">
      <dsp:nvSpPr>
        <dsp:cNvPr id="0" name=""/>
        <dsp:cNvSpPr/>
      </dsp:nvSpPr>
      <dsp:spPr>
        <a:xfrm>
          <a:off x="209818" y="5358686"/>
          <a:ext cx="381488" cy="3814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1C9FF-75F6-4765-AF75-0A86B57C287A}">
      <dsp:nvSpPr>
        <dsp:cNvPr id="0" name=""/>
        <dsp:cNvSpPr/>
      </dsp:nvSpPr>
      <dsp:spPr>
        <a:xfrm>
          <a:off x="801126" y="52026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Perceptron</a:t>
          </a:r>
        </a:p>
      </dsp:txBody>
      <dsp:txXfrm>
        <a:off x="801126" y="5202623"/>
        <a:ext cx="5787564" cy="693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C266-7491-4748-9570-23583172E8A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A336D-4B0D-4F9E-85E1-BBBF5F034E9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7EF1-F4F4-4B81-BDB8-56060754E4E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“Field of study that gives computers the ability to learn without being explicitly programmed“ – Arthur Samuel</a:t>
          </a:r>
        </a:p>
      </dsp:txBody>
      <dsp:txXfrm>
        <a:off x="1437631" y="531"/>
        <a:ext cx="9077968" cy="1244702"/>
      </dsp:txXfrm>
    </dsp:sp>
    <dsp:sp modelId="{526B39F0-4046-4168-BBF4-51C50CAE744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FAB7-A409-4FAA-AA82-F798463CFA4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4E6-B0F4-4E52-858F-D26B2AA8F9FB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“How can we build computer systems that automatically improve with experience, and what are the fundamental laws that govern all learning processes?” – Tom Mitchell</a:t>
          </a:r>
        </a:p>
      </dsp:txBody>
      <dsp:txXfrm>
        <a:off x="1437631" y="1556410"/>
        <a:ext cx="9077968" cy="1244702"/>
      </dsp:txXfrm>
    </dsp:sp>
    <dsp:sp modelId="{E29A231E-FAA3-4016-B172-B09D12FB05A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F160-CBCF-4D51-96DB-7533C9F456AF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F42C-E1B4-4FA7-AFCE-2FC3BD65E63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Main idea</a:t>
          </a:r>
          <a:r>
            <a:rPr lang="en-US" sz="2300" kern="1200"/>
            <a:t>: software/algorithms that can improve on a task based on data and previous experience. In other words: Let </a:t>
          </a:r>
          <a:r>
            <a:rPr lang="en-US" sz="2300" b="1" kern="1200"/>
            <a:t>computers learn automatically </a:t>
          </a:r>
          <a:r>
            <a:rPr lang="en-US" sz="2300" kern="1200"/>
            <a:t>without human intervention. 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FFB3-9C86-4C12-9B1D-3CD87AD20B4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B2DB-2545-47FC-AEE6-D3060BE09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I’m Shurui, a current PhD student of UCLA EE department. today I’m going to give you the first lecture on machine learning, which is about the introduction, linear regression and perceptron.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9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EE641-7FFD-7543-B22A-9FCA1C21F50F}" type="slidenum">
              <a:rPr lang="en-US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C here is the learning rate, which controls the speed of convergence of the training algorithm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23C4F-7A6B-A044-8245-B7C6C18542ED}" type="slidenum">
              <a:rPr lang="en-US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Author uses </a:t>
            </a:r>
            <a:r>
              <a:rPr lang="en-US" dirty="0" err="1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y-t</a:t>
            </a:r>
            <a:r>
              <a:rPr lang="en-US" baseline="0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and thus negates the delta </a:t>
            </a:r>
            <a:r>
              <a:rPr lang="en-US" baseline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w</a:t>
            </a: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8208D-2869-884D-8B6D-2B57118BE042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difference between unsupervised learning and supervised learning (with or without label). Unsupervised is like self-learning, without a teacher teaching you the truth. RL is learning by interacting with an environment. It has an action-reward system, which is kind of trial and error learning. Details will be in the next few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2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method will be covered in afternoon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2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8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27C4BB-9701-F749-A197-56E2EBC9B4BE}" type="slidenum">
              <a:rPr lang="en-US">
                <a:latin typeface="Times New Roman" pitchFamily="1" charset="0"/>
              </a:rPr>
              <a:pPr/>
              <a:t>28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29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30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What parameters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and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objective function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70579-D67E-454A-B37C-03C673DD05B1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992FB8-4546-FB47-8ED4-D13A6E754EED}" type="slidenum">
              <a:rPr lang="en-US">
                <a:latin typeface="Times New Roman" pitchFamily="1" charset="0"/>
              </a:rPr>
              <a:pPr/>
              <a:t>32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0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7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5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9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2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1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41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2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8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hno85yI-sA" TargetMode="External"/><Relationship Id="rId2" Type="http://schemas.openxmlformats.org/officeDocument/2006/relationships/hyperlink" Target="https://www.youtube.com/watch?v=JeVppkoloX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4PaTWufUqqU" TargetMode="External"/><Relationship Id="rId5" Type="http://schemas.openxmlformats.org/officeDocument/2006/relationships/hyperlink" Target="https://deepmind.com/blog/producing-flexible-behaviours-simulated-environments/#gif-90" TargetMode="External"/><Relationship Id="rId4" Type="http://schemas.openxmlformats.org/officeDocument/2006/relationships/hyperlink" Target="https://www.youtube.com/watch?v=gn4nRCC9Tw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u/nntour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CLA-LACC-21/M4-ML-AI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670F7F7-A690-4A0C-9D69-A3F97B467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226A77-1AE6-410F-8CCB-594283E9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/>
              <a:t>Machine Learning and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7C023-7E26-43DD-9F38-B3C160D24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Instructors: Shurui Li, Daniel </a:t>
            </a:r>
            <a:r>
              <a:rPr lang="en-US" sz="2200" dirty="0" err="1"/>
              <a:t>Ahn</a:t>
            </a:r>
            <a:endParaRPr lang="en-US" sz="2200" dirty="0"/>
          </a:p>
          <a:p>
            <a:pPr algn="l"/>
            <a:endParaRPr lang="en-US" sz="2200" dirty="0"/>
          </a:p>
          <a:p>
            <a:pPr algn="l"/>
            <a:r>
              <a:rPr lang="en-US" sz="2200" dirty="0"/>
              <a:t>Slides are adapted from previous year’s slides</a:t>
            </a:r>
          </a:p>
        </p:txBody>
      </p:sp>
    </p:spTree>
    <p:extLst>
      <p:ext uri="{BB962C8B-B14F-4D97-AF65-F5344CB8AC3E}">
        <p14:creationId xmlns:p14="http://schemas.microsoft.com/office/powerpoint/2010/main" val="297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FF5B-DB8F-4A57-8BE9-75F4B983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890"/>
          </a:xfrm>
        </p:spPr>
        <p:txBody>
          <a:bodyPr/>
          <a:lstStyle/>
          <a:p>
            <a:r>
              <a:rPr lang="en-US" dirty="0"/>
              <a:t>Application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2690-1B05-4BAB-AC0C-5B639C30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/>
          </a:bodyPr>
          <a:lstStyle/>
          <a:p>
            <a:r>
              <a:rPr lang="en-US" sz="2400" dirty="0"/>
              <a:t>Another important application of machine learning is prediction (regression)</a:t>
            </a:r>
          </a:p>
          <a:p>
            <a:pPr lvl="1"/>
            <a:r>
              <a:rPr lang="en-US" sz="2000" dirty="0"/>
              <a:t>Predict the possible outputs (non-discrete) based on past experiences</a:t>
            </a:r>
          </a:p>
          <a:p>
            <a:r>
              <a:rPr lang="en-US" sz="2400" dirty="0"/>
              <a:t>Several examples</a:t>
            </a:r>
          </a:p>
          <a:p>
            <a:pPr lvl="1"/>
            <a:r>
              <a:rPr lang="en-US" sz="2000" dirty="0"/>
              <a:t>Recommendation systems</a:t>
            </a:r>
          </a:p>
          <a:p>
            <a:pPr lvl="2"/>
            <a:r>
              <a:rPr lang="en-US" sz="1600" dirty="0"/>
              <a:t>Used to recommend contents that users are interested in </a:t>
            </a:r>
          </a:p>
          <a:p>
            <a:pPr lvl="2"/>
            <a:r>
              <a:rPr lang="en-US" sz="1600" dirty="0"/>
              <a:t>Widely used in all kinds of apps &amp; websites, e.g., YouTube, </a:t>
            </a:r>
            <a:r>
              <a:rPr lang="en-US" sz="1600" dirty="0" err="1"/>
              <a:t>Tiktok</a:t>
            </a:r>
            <a:r>
              <a:rPr lang="en-US" sz="1600" dirty="0"/>
              <a:t>, Amazon, Netflix, web browser, ads</a:t>
            </a:r>
          </a:p>
          <a:p>
            <a:pPr lvl="2"/>
            <a:r>
              <a:rPr lang="en-US" sz="1600" dirty="0"/>
              <a:t>Data is users’ history and behavior, e.g., browsing/shopping/watching history, past user feedback, time spent, or even scroll frequency!</a:t>
            </a:r>
          </a:p>
          <a:p>
            <a:pPr lvl="1"/>
            <a:r>
              <a:rPr lang="en-US" sz="2000" dirty="0"/>
              <a:t>Various forecasts</a:t>
            </a:r>
          </a:p>
          <a:p>
            <a:pPr lvl="2"/>
            <a:r>
              <a:rPr lang="en-US" sz="1600" dirty="0"/>
              <a:t>Predict possible results based on history</a:t>
            </a:r>
          </a:p>
          <a:p>
            <a:pPr lvl="2"/>
            <a:r>
              <a:rPr lang="en-US" sz="1600" dirty="0"/>
              <a:t>Examples: electricity usage prediction, company revenue prediction, winning probability of your favorite sport team, or even the stock price (well… probably not this one)</a:t>
            </a:r>
            <a:endParaRPr lang="en-US" dirty="0"/>
          </a:p>
          <a:p>
            <a:pPr lvl="2"/>
            <a:r>
              <a:rPr lang="en-US" sz="1600" dirty="0"/>
              <a:t>Data can be almost anything and is task and model dependent: e.g., injury status of a basketball team, or past revenue of a company</a:t>
            </a:r>
          </a:p>
        </p:txBody>
      </p:sp>
    </p:spTree>
    <p:extLst>
      <p:ext uri="{BB962C8B-B14F-4D97-AF65-F5344CB8AC3E}">
        <p14:creationId xmlns:p14="http://schemas.microsoft.com/office/powerpoint/2010/main" val="29464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42C8-E644-4E84-8867-4EC528E6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Some fun examples of robots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782C2-661C-4D63-9DC2-B8E271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4317"/>
            <a:ext cx="10515600" cy="44206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BRETT: Berkeley Robot for the Elimination of Tedious Tasks</a:t>
            </a:r>
          </a:p>
          <a:p>
            <a:r>
              <a:rPr lang="en-US" dirty="0">
                <a:hlinkClick r:id="rId2"/>
              </a:rPr>
              <a:t>https://www.youtube.com/watch?v=JeVppkoloXs</a:t>
            </a:r>
            <a:endParaRPr lang="en-US" dirty="0"/>
          </a:p>
          <a:p>
            <a:r>
              <a:rPr lang="en-US" dirty="0"/>
              <a:t>Not preprogrammed with knowledge how to accomplish specific tasks.</a:t>
            </a:r>
          </a:p>
          <a:p>
            <a:endParaRPr lang="en-US" dirty="0"/>
          </a:p>
          <a:p>
            <a:r>
              <a:rPr lang="en-US" b="1" dirty="0"/>
              <a:t>Starfish Walking Robot</a:t>
            </a:r>
          </a:p>
          <a:p>
            <a:r>
              <a:rPr lang="en-US" dirty="0">
                <a:hlinkClick r:id="rId3"/>
              </a:rPr>
              <a:t>https://www.youtube.com/watch?v=ehno85yI-sA</a:t>
            </a:r>
            <a:endParaRPr lang="en-US" dirty="0"/>
          </a:p>
          <a:p>
            <a:r>
              <a:rPr lang="en-US" dirty="0"/>
              <a:t>Taught itself to walk.</a:t>
            </a:r>
          </a:p>
          <a:p>
            <a:endParaRPr lang="en-US" dirty="0"/>
          </a:p>
          <a:p>
            <a:r>
              <a:rPr lang="en-US" b="1" dirty="0"/>
              <a:t>Google DeepMind AI taught itself how to walk.</a:t>
            </a:r>
          </a:p>
          <a:p>
            <a:r>
              <a:rPr lang="en-US" dirty="0">
                <a:hlinkClick r:id="rId4"/>
              </a:rPr>
              <a:t>https://www.youtube.com/watch?v=gn4nRCC9TwQ</a:t>
            </a:r>
            <a:endParaRPr lang="en-US" dirty="0"/>
          </a:p>
          <a:p>
            <a:r>
              <a:rPr lang="en-US" dirty="0">
                <a:hlinkClick r:id="rId5"/>
              </a:rPr>
              <a:t>https://deepmind.com/blog/producing-flexible-behaviours-simulated-environments/#gif-90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Boston Dynamics</a:t>
            </a:r>
          </a:p>
          <a:p>
            <a:r>
              <a:rPr lang="en-US" dirty="0">
                <a:hlinkClick r:id="rId6"/>
              </a:rPr>
              <a:t>https://www.youtube.com/watch?v=4PaTWufUqqU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9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BC3-BF69-4E04-B4C8-3A09DA2C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Various machine learning algorithms</a:t>
            </a:r>
          </a:p>
        </p:txBody>
      </p:sp>
      <p:pic>
        <p:nvPicPr>
          <p:cNvPr id="4" name="Picture 2" descr="https://csdl-images.computer.org/mags/so/2016/05/figures/mso20160501101.gif">
            <a:extLst>
              <a:ext uri="{FF2B5EF4-FFF2-40B4-BE49-F238E27FC236}">
                <a16:creationId xmlns:a16="http://schemas.microsoft.com/office/drawing/2014/main" id="{D6EE8E81-D52D-4DB4-B480-ACB9DBA48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4" y="1641067"/>
            <a:ext cx="6012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2BE6B9-7943-42AC-B055-4CD3073F0089}"/>
              </a:ext>
            </a:extLst>
          </p:cNvPr>
          <p:cNvSpPr/>
          <p:nvPr/>
        </p:nvSpPr>
        <p:spPr>
          <a:xfrm>
            <a:off x="5092117" y="3429000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65F89A-8AB9-416D-B022-7D17560956D0}"/>
              </a:ext>
            </a:extLst>
          </p:cNvPr>
          <p:cNvSpPr/>
          <p:nvPr/>
        </p:nvSpPr>
        <p:spPr>
          <a:xfrm>
            <a:off x="3461887" y="5335398"/>
            <a:ext cx="3056224" cy="68789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A8AD6-8253-4084-BE94-F6FCB9F4D512}"/>
              </a:ext>
            </a:extLst>
          </p:cNvPr>
          <p:cNvSpPr txBox="1"/>
          <p:nvPr/>
        </p:nvSpPr>
        <p:spPr>
          <a:xfrm>
            <a:off x="838200" y="2273417"/>
            <a:ext cx="21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choose the best approach for a particular problem?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9B842-2A5A-41DB-B57C-0ADD98E5D417}"/>
              </a:ext>
            </a:extLst>
          </p:cNvPr>
          <p:cNvSpPr txBox="1"/>
          <p:nvPr/>
        </p:nvSpPr>
        <p:spPr>
          <a:xfrm>
            <a:off x="838200" y="3710031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A: It’s a hard one and can be very complicated, but there’s still some rule of thumbs 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94C8AA-4A5B-42C2-97FE-A59CCB8DEFAD}"/>
              </a:ext>
            </a:extLst>
          </p:cNvPr>
          <p:cNvSpPr/>
          <p:nvPr/>
        </p:nvSpPr>
        <p:spPr>
          <a:xfrm>
            <a:off x="6518110" y="3393754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6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F70D-E68E-4A7D-8567-DC1987FB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725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05949-24DA-4AB3-BA44-F7E8057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238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start with supervised learning.</a:t>
            </a:r>
          </a:p>
          <a:p>
            <a:endParaRPr lang="en-US" dirty="0"/>
          </a:p>
          <a:p>
            <a:r>
              <a:rPr lang="en-US" dirty="0"/>
              <a:t>First, we get some </a:t>
            </a:r>
            <a:r>
              <a:rPr lang="en-US" b="1" dirty="0"/>
              <a:t>inputs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Lots of equivalent terminology from different fields. Also called:</a:t>
            </a:r>
          </a:p>
          <a:p>
            <a:pPr lvl="2"/>
            <a:r>
              <a:rPr lang="en-US" dirty="0"/>
              <a:t>Predictors</a:t>
            </a:r>
          </a:p>
          <a:p>
            <a:pPr lvl="2"/>
            <a:r>
              <a:rPr lang="en-US" dirty="0"/>
              <a:t>Independent variables</a:t>
            </a:r>
          </a:p>
          <a:p>
            <a:pPr lvl="2"/>
            <a:r>
              <a:rPr lang="en-US" dirty="0"/>
              <a:t>Features</a:t>
            </a:r>
          </a:p>
          <a:p>
            <a:r>
              <a:rPr lang="en-US" dirty="0"/>
              <a:t>Inputs have some influence on outputs. The goal is to use inputs to predict the outputs. </a:t>
            </a:r>
          </a:p>
          <a:p>
            <a:r>
              <a:rPr lang="en-US" dirty="0"/>
              <a:t>Example: identifying handwritten digits.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algorithm is now </a:t>
            </a:r>
            <a:r>
              <a:rPr lang="en-US" i="1" dirty="0"/>
              <a:t>trained, </a:t>
            </a:r>
            <a:r>
              <a:rPr lang="en-US" dirty="0"/>
              <a:t>apply it to the test 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80CB-7646-4614-8946-1955FA017D7C}"/>
              </a:ext>
            </a:extLst>
          </p:cNvPr>
          <p:cNvSpPr txBox="1"/>
          <p:nvPr/>
        </p:nvSpPr>
        <p:spPr>
          <a:xfrm>
            <a:off x="1311938" y="4024345"/>
            <a:ext cx="260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Inputs: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79231-068C-44D7-B728-4439B7A99C84}"/>
              </a:ext>
            </a:extLst>
          </p:cNvPr>
          <p:cNvSpPr txBox="1"/>
          <p:nvPr/>
        </p:nvSpPr>
        <p:spPr>
          <a:xfrm>
            <a:off x="6389128" y="4070512"/>
            <a:ext cx="249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Corresponding Labels:</a:t>
            </a:r>
          </a:p>
          <a:p>
            <a:r>
              <a:rPr lang="en-US" sz="2000" dirty="0"/>
              <a:t>8 2 9 4 4 6 4 9 …</a:t>
            </a:r>
          </a:p>
        </p:txBody>
      </p:sp>
      <p:pic>
        <p:nvPicPr>
          <p:cNvPr id="8" name="Picture 2" descr="http://datascience.sehir.edu.tr/images/ocr.png">
            <a:extLst>
              <a:ext uri="{FF2B5EF4-FFF2-40B4-BE49-F238E27FC236}">
                <a16:creationId xmlns:a16="http://schemas.microsoft.com/office/drawing/2014/main" id="{A806393B-5D69-48D0-A493-2A1B081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9" y="4424455"/>
            <a:ext cx="53530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s.rug.nl/~george/images/Digits1_large.png">
            <a:extLst>
              <a:ext uri="{FF2B5EF4-FFF2-40B4-BE49-F238E27FC236}">
                <a16:creationId xmlns:a16="http://schemas.microsoft.com/office/drawing/2014/main" id="{8CDDD7FD-0EA3-40D9-88C9-049E6B91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20" y="5096056"/>
            <a:ext cx="2613025" cy="13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6AD8-1FB5-4A93-A96D-59A5E445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144"/>
          </a:xfrm>
        </p:spPr>
        <p:txBody>
          <a:bodyPr/>
          <a:lstStyle/>
          <a:p>
            <a:r>
              <a:rPr lang="en-US" dirty="0"/>
              <a:t>Data is the key!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EFBB-2B47-497C-AAA7-6186FCA6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270"/>
            <a:ext cx="10515600" cy="4814693"/>
          </a:xfrm>
        </p:spPr>
        <p:txBody>
          <a:bodyPr/>
          <a:lstStyle/>
          <a:p>
            <a:r>
              <a:rPr lang="en-US" sz="2400" dirty="0"/>
              <a:t>The input used for training the algorithm (commonly called data) is extremely important for good learning results</a:t>
            </a:r>
          </a:p>
          <a:p>
            <a:r>
              <a:rPr lang="en-US" sz="2400" dirty="0"/>
              <a:t>It is as important as the learning model/algorithm design, if not more important to</a:t>
            </a:r>
          </a:p>
          <a:p>
            <a:r>
              <a:rPr lang="en-US" sz="2400" dirty="0"/>
              <a:t>No algorithm can learn anything useful from incorrect or invalid data</a:t>
            </a:r>
          </a:p>
          <a:p>
            <a:r>
              <a:rPr lang="en-US" sz="2400" dirty="0"/>
              <a:t>Learning results strongly depends on the number and quality of data</a:t>
            </a:r>
          </a:p>
          <a:p>
            <a:r>
              <a:rPr lang="en-US" sz="2400" dirty="0"/>
              <a:t>Learning algorithm choice also depends on the amount of training data</a:t>
            </a:r>
          </a:p>
          <a:p>
            <a:pPr lvl="1"/>
            <a:r>
              <a:rPr lang="en-US" sz="2000" dirty="0"/>
              <a:t>&lt;50: get more data!</a:t>
            </a:r>
          </a:p>
          <a:p>
            <a:pPr lvl="1"/>
            <a:r>
              <a:rPr lang="en-US" sz="2000" dirty="0"/>
              <a:t>50-10K: non deep learning methods. e.g., regression, SVM, random forest, etc.</a:t>
            </a:r>
          </a:p>
          <a:p>
            <a:pPr lvl="1"/>
            <a:r>
              <a:rPr lang="en-US" sz="2000" dirty="0"/>
              <a:t>&gt;10k: go for deep learning (neural networks) for better results</a:t>
            </a:r>
          </a:p>
          <a:p>
            <a:r>
              <a:rPr lang="en-US" sz="2400" dirty="0"/>
              <a:t>Lots of data pre-processing and filtering techniques to improve the quality of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853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D775-79E7-4ED1-9523-22BE46AF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9B5D-AEDC-4F4E-8C0F-6DFE07A3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01"/>
            <a:ext cx="10084383" cy="47142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let’s talk about </a:t>
            </a:r>
            <a:r>
              <a:rPr lang="en-US" b="1" dirty="0"/>
              <a:t>outputs</a:t>
            </a:r>
          </a:p>
          <a:p>
            <a:r>
              <a:rPr lang="en-US" dirty="0"/>
              <a:t>As we saw, the outputs vary with the type of problem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quantitative</a:t>
            </a:r>
            <a:r>
              <a:rPr lang="en-US" dirty="0"/>
              <a:t> (a number)</a:t>
            </a:r>
          </a:p>
          <a:p>
            <a:pPr lvl="2"/>
            <a:r>
              <a:rPr lang="en-US" dirty="0"/>
              <a:t>For example, predicting ad revenues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qualitative</a:t>
            </a:r>
            <a:r>
              <a:rPr lang="en-US" dirty="0"/>
              <a:t> (no numerical relationship between the outputs)</a:t>
            </a:r>
          </a:p>
          <a:p>
            <a:pPr lvl="2"/>
            <a:r>
              <a:rPr lang="en-US" dirty="0"/>
              <a:t>Our classification tasks.</a:t>
            </a:r>
          </a:p>
          <a:p>
            <a:pPr lvl="2"/>
            <a:endParaRPr lang="en-US" dirty="0"/>
          </a:p>
          <a:p>
            <a:r>
              <a:rPr lang="en-US" dirty="0"/>
              <a:t>Going back to our classification/regression idea:</a:t>
            </a:r>
          </a:p>
          <a:p>
            <a:pPr lvl="1"/>
            <a:r>
              <a:rPr lang="en-US" dirty="0"/>
              <a:t>Predicting quantitative outputs: regression</a:t>
            </a:r>
          </a:p>
          <a:p>
            <a:pPr lvl="1"/>
            <a:r>
              <a:rPr lang="en-US" dirty="0"/>
              <a:t>Predicting qualitative outputs: classification </a:t>
            </a:r>
          </a:p>
          <a:p>
            <a:pPr lvl="1"/>
            <a:endParaRPr lang="en-US" dirty="0"/>
          </a:p>
          <a:p>
            <a:r>
              <a:rPr lang="en-US" dirty="0"/>
              <a:t>Another option is “ordered categorical” </a:t>
            </a:r>
          </a:p>
          <a:p>
            <a:pPr lvl="1"/>
            <a:r>
              <a:rPr lang="en-US" dirty="0"/>
              <a:t>For example, “small, medium, large”. There’s an order, but it’s not numerically set (large-medium isn’t necessarily the same as medium-small.) </a:t>
            </a:r>
          </a:p>
        </p:txBody>
      </p:sp>
    </p:spTree>
    <p:extLst>
      <p:ext uri="{BB962C8B-B14F-4D97-AF65-F5344CB8AC3E}">
        <p14:creationId xmlns:p14="http://schemas.microsoft.com/office/powerpoint/2010/main" val="42526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a ML problem: 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3520"/>
                <a:ext cx="10515600" cy="46228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need some notation to discuss ML problems.</a:t>
                </a:r>
              </a:p>
              <a:p>
                <a:endParaRPr lang="en-US" dirty="0"/>
              </a:p>
              <a:p>
                <a:r>
                  <a:rPr lang="en-US" dirty="0"/>
                  <a:t>Start with inputs: we refer to inputs by X</a:t>
                </a:r>
              </a:p>
              <a:p>
                <a:pPr lvl="1"/>
                <a:r>
                  <a:rPr lang="en-US" dirty="0"/>
                  <a:t>X can be just a number, but there’s lots of other options:</a:t>
                </a:r>
              </a:p>
              <a:p>
                <a:pPr lvl="2"/>
                <a:r>
                  <a:rPr lang="en-US" dirty="0"/>
                  <a:t>X can be a vector (a list of numbers)</a:t>
                </a:r>
              </a:p>
              <a:p>
                <a:pPr lvl="2"/>
                <a:r>
                  <a:rPr lang="en-US" dirty="0"/>
                  <a:t>X can be a matrix</a:t>
                </a:r>
              </a:p>
              <a:p>
                <a:pPr lvl="2"/>
                <a:r>
                  <a:rPr lang="en-US" dirty="0"/>
                  <a:t>X can be a set, an image, a graph, a string</a:t>
                </a:r>
              </a:p>
              <a:p>
                <a:pPr lvl="2"/>
                <a:r>
                  <a:rPr lang="en-US" dirty="0"/>
                  <a:t>X can also be a combination of the above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are given n inputs 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 </a:t>
                </a:r>
                <a:r>
                  <a:rPr lang="en-US" dirty="0"/>
                  <a:t>and the corresponding outputs Y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. This is the </a:t>
                </a:r>
                <a:r>
                  <a:rPr lang="en-US" b="1" dirty="0"/>
                  <a:t>training set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Our goal is to use the training set to produce a function f(X) that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 hat means we’re predicting Y.</a:t>
                </a:r>
              </a:p>
              <a:p>
                <a:r>
                  <a:rPr lang="en-US" dirty="0"/>
                  <a:t>Likewise, outputs are usually denoted as Y</a:t>
                </a:r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3520"/>
                <a:ext cx="10515600" cy="4622800"/>
              </a:xfrm>
              <a:blipFill>
                <a:blip r:embed="rId2"/>
                <a:stretch>
                  <a:fillRect l="-812" t="-3034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69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38F6-25A7-4F19-9729-CFCC97B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D2E2-2DDD-4DE1-80ED-09F5C80C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>
            <a:normAutofit/>
          </a:bodyPr>
          <a:lstStyle/>
          <a:p>
            <a:r>
              <a:rPr lang="en-US" sz="2400" dirty="0"/>
              <a:t>Simplest method for regression tasks, but also widely used</a:t>
            </a:r>
          </a:p>
          <a:p>
            <a:r>
              <a:rPr lang="en-US" sz="2400" dirty="0"/>
              <a:t>Essentially ‘line fitting’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C7BB-C367-48A9-9EC1-6F67929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83" y="2615983"/>
            <a:ext cx="5295137" cy="35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One really important class of models are </a:t>
                </a:r>
                <a:r>
                  <a:rPr lang="en-US" sz="1800" b="1" dirty="0"/>
                  <a:t>linear</a:t>
                </a:r>
                <a:r>
                  <a:rPr lang="en-US" sz="1800" dirty="0"/>
                  <a:t> models</a:t>
                </a:r>
              </a:p>
              <a:p>
                <a:r>
                  <a:rPr lang="en-US" sz="1800" dirty="0"/>
                  <a:t>Linear just means the output can be produced from the input with multiples and constant terms. Which of these functions are linear?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1 </a:t>
                </a:r>
                <a:r>
                  <a:rPr lang="en-US" sz="1800" dirty="0"/>
                  <a:t>= 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+X</a:t>
                </a:r>
                <a:r>
                  <a:rPr lang="en-US" sz="1800" baseline="-25000" dirty="0"/>
                  <a:t>2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2 </a:t>
                </a:r>
                <a:r>
                  <a:rPr lang="en-US" sz="1800" dirty="0"/>
                  <a:t>= 2(X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</a:t>
                </a:r>
                <a:r>
                  <a:rPr lang="en-US" sz="1800" baseline="30000" dirty="0"/>
                  <a:t>2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= 13+2X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+8X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+9X</a:t>
                </a:r>
                <a:r>
                  <a:rPr lang="en-US" sz="1800" baseline="-25000" dirty="0"/>
                  <a:t>3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4 </a:t>
                </a:r>
                <a:r>
                  <a:rPr lang="en-US" sz="1800" dirty="0"/>
                  <a:t>= log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)+3X</a:t>
                </a:r>
                <a:r>
                  <a:rPr lang="en-US" sz="1800" baseline="-25000" dirty="0"/>
                  <a:t>3</a:t>
                </a:r>
              </a:p>
              <a:p>
                <a:pPr marL="0" indent="0" algn="ctr">
                  <a:buNone/>
                </a:pPr>
                <a:endParaRPr lang="en-US" sz="1800" baseline="-25000" dirty="0"/>
              </a:p>
              <a:p>
                <a:r>
                  <a:rPr lang="en-US" sz="1800" dirty="0"/>
                  <a:t>Let’s say the input variables X are vectors X = 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 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, …, </a:t>
                </a:r>
                <a:r>
                  <a:rPr lang="en-US" sz="1800" dirty="0" err="1"/>
                  <a:t>X</a:t>
                </a:r>
                <a:r>
                  <a:rPr lang="en-US" sz="1800" baseline="-25000" dirty="0" err="1"/>
                  <a:t>p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/>
                  <a:t>Then, we predict the output with the linear model: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/>
                  <a:t> =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800" baseline="-25000" dirty="0"/>
              </a:p>
              <a:p>
                <a:endParaRPr lang="en-US" sz="1800" dirty="0"/>
              </a:p>
              <a:p>
                <a:pPr marL="0" indent="0" algn="ctr">
                  <a:buNone/>
                </a:pPr>
                <a:endParaRPr lang="en-US" sz="1800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406" t="-1178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5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66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look more closely at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We can also write this as </a:t>
                </a:r>
              </a:p>
              <a:p>
                <a:pPr marL="2768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aseline="-25000" dirty="0"/>
              </a:p>
              <a:p>
                <a:pPr marL="276825" lvl="1" indent="0" algn="ctr">
                  <a:buNone/>
                </a:pPr>
                <a:endParaRPr lang="en-US" dirty="0"/>
              </a:p>
              <a:p>
                <a:r>
                  <a:rPr lang="en-US" dirty="0"/>
                  <a:t>What are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terms? 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 is called the intercept. (In today’s lab alpha is used for this term)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All we need for our model is to find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terms. We have the training data (n samples of X and the corresponding values of Y) to find them.</a:t>
                </a:r>
                <a:endParaRPr lang="en-US" baseline="-25000" dirty="0"/>
              </a:p>
              <a:p>
                <a:pPr lvl="1"/>
                <a:endParaRPr lang="en-US" baseline="-250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3"/>
                <a:stretch>
                  <a:fillRect l="-696" t="-2749" r="-406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1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34734-3C1B-4BD4-BFF4-FDDAC7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315C8-2535-49BB-9D4A-6DB5271C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55034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89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Somehow, the model we come up with ( based on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terms) should be a good match for the training data.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We want to plug in the training data into the model, and see that we’re predicting closely.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Let’s say we plug in X from our training set into our model and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Then, the difference between our predicted value and the real Y is called the </a:t>
                </a:r>
                <a:r>
                  <a:rPr lang="en-US" b="1" dirty="0"/>
                  <a:t>residual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We’d like to minimize the residuals over our whole training set.</a:t>
                </a:r>
              </a:p>
              <a:p>
                <a:endParaRPr lang="en-US" dirty="0"/>
              </a:p>
              <a:p>
                <a:r>
                  <a:rPr lang="en-US" dirty="0"/>
                  <a:t>Very popular is the residual sum of squares (RSS):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  <a:blipFill>
                <a:blip r:embed="rId2"/>
                <a:stretch>
                  <a:fillRect l="-522"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52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take a closer look: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Notice that we’re using np numbers here: we have n training samples, and each one is a vector with p components. So X</a:t>
                </a:r>
                <a:r>
                  <a:rPr lang="en-US" baseline="-25000" dirty="0"/>
                  <a:t>i</a:t>
                </a:r>
                <a:r>
                  <a:rPr lang="en-US" dirty="0"/>
                  <a:t>(j) is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component of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training sample.</a:t>
                </a:r>
              </a:p>
              <a:p>
                <a:endParaRPr lang="en-US" dirty="0"/>
              </a:p>
              <a:p>
                <a:r>
                  <a:rPr lang="en-US" dirty="0"/>
                  <a:t>Why squares? There are nice statistical properties that we won’t get into.</a:t>
                </a:r>
              </a:p>
              <a:p>
                <a:endParaRPr lang="en-US" dirty="0"/>
              </a:p>
              <a:p>
                <a:r>
                  <a:rPr lang="en-US" dirty="0"/>
                  <a:t>So, our goal should be to select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,…,</a:t>
                </a:r>
                <a:r>
                  <a:rPr lang="el-GR" dirty="0">
                    <a:cs typeface="Times New Roman" panose="02020603050405020304" pitchFamily="18" charset="0"/>
                  </a:rPr>
                  <a:t> 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cs typeface="Times New Roman" panose="02020603050405020304" pitchFamily="18" charset="0"/>
                  </a:rPr>
                  <a:t> so that the RSS is minimized.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This is an </a:t>
                </a:r>
                <a:r>
                  <a:rPr lang="en-US" b="1" dirty="0">
                    <a:cs typeface="Times New Roman" panose="02020603050405020304" pitchFamily="18" charset="0"/>
                  </a:rPr>
                  <a:t>optimization</a:t>
                </a:r>
                <a:r>
                  <a:rPr lang="en-US" dirty="0">
                    <a:cs typeface="Times New Roman" panose="02020603050405020304" pitchFamily="18" charset="0"/>
                  </a:rPr>
                  <a:t> problem: we can use calculus.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  <a:blipFill>
                <a:blip r:embed="rId2"/>
                <a:stretch>
                  <a:fillRect l="-696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53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Little bit of matrices/calculus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OK, so the RSS above looked scary. Let’s use some vectors to make it look nice:</a:t>
            </a:r>
          </a:p>
          <a:p>
            <a:endParaRPr lang="en-US" sz="2400" dirty="0"/>
          </a:p>
          <a:p>
            <a:pPr lvl="1"/>
            <a:r>
              <a:rPr lang="en-US" sz="2000" dirty="0"/>
              <a:t>Make Y a vector (y</a:t>
            </a:r>
            <a:r>
              <a:rPr lang="en-US" sz="2000" baseline="-25000" dirty="0"/>
              <a:t>1</a:t>
            </a:r>
            <a:r>
              <a:rPr lang="en-US" sz="2000" dirty="0"/>
              <a:t>,…,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</a:t>
            </a:r>
            <a:r>
              <a:rPr lang="en-US" sz="2000" baseline="30000" dirty="0"/>
              <a:t>T</a:t>
            </a:r>
            <a:r>
              <a:rPr lang="en-US" sz="2000" dirty="0"/>
              <a:t>. Then, make X a matrix that is N x p. Also, set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 =</a:t>
            </a:r>
            <a:r>
              <a:rPr lang="en-US" sz="2000" dirty="0"/>
              <a:t> (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0</a:t>
            </a:r>
            <a:r>
              <a:rPr lang="en-US" sz="2000" dirty="0">
                <a:cs typeface="Times New Roman" panose="02020603050405020304" pitchFamily="18" charset="0"/>
              </a:rPr>
              <a:t>,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,…,</a:t>
            </a:r>
            <a:r>
              <a:rPr lang="el-GR" sz="2000" dirty="0">
                <a:cs typeface="Times New Roman" panose="02020603050405020304" pitchFamily="18" charset="0"/>
              </a:rPr>
              <a:t> β</a:t>
            </a:r>
            <a:r>
              <a:rPr lang="en-US" sz="2000" baseline="-25000" dirty="0">
                <a:cs typeface="Times New Roman" panose="02020603050405020304" pitchFamily="18" charset="0"/>
              </a:rPr>
              <a:t>p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.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n-US" sz="2000" dirty="0"/>
              <a:t>Then, we can write the RSS above in the simple notation:</a:t>
            </a:r>
          </a:p>
          <a:p>
            <a:pPr lvl="1"/>
            <a:endParaRPr lang="en-US" sz="2000" baseline="30000" dirty="0"/>
          </a:p>
          <a:p>
            <a:pPr marL="276825" lvl="1" indent="0" algn="ctr">
              <a:buNone/>
            </a:pPr>
            <a:r>
              <a:rPr lang="en-US" sz="2000" dirty="0"/>
              <a:t>RSS = 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</a:p>
          <a:p>
            <a:pPr marL="276825" lvl="1" indent="0" algn="ctr">
              <a:buNone/>
            </a:pPr>
            <a:endParaRPr lang="en-US" sz="2000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Since we want to minimize the RSS, we can take the derivative and set it to 0. We get</a:t>
            </a:r>
          </a:p>
          <a:p>
            <a:pPr marL="276825" lvl="1" indent="0" algn="ctr">
              <a:buNone/>
            </a:pPr>
            <a:r>
              <a:rPr lang="en-US" sz="2000" dirty="0"/>
              <a:t>X</a:t>
            </a:r>
            <a:r>
              <a:rPr lang="en-US" sz="2000" baseline="30000" dirty="0"/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)=0</a:t>
            </a:r>
          </a:p>
          <a:p>
            <a:pPr marL="276825" lvl="1" indent="0" algn="ctr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Solving, </a:t>
            </a: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marL="276825" lvl="1" indent="0" algn="ctr">
              <a:buNone/>
            </a:pPr>
            <a:r>
              <a:rPr lang="el-GR" sz="2000" dirty="0">
                <a:cs typeface="Times New Roman" panose="02020603050405020304" pitchFamily="18" charset="0"/>
              </a:rPr>
              <a:t>β </a:t>
            </a:r>
            <a:r>
              <a:rPr lang="en-US" sz="2000" dirty="0">
                <a:cs typeface="Times New Roman" panose="02020603050405020304" pitchFamily="18" charset="0"/>
              </a:rPr>
              <a:t>=(X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X)</a:t>
            </a:r>
            <a:r>
              <a:rPr lang="en-US" sz="2000" baseline="30000" dirty="0">
                <a:cs typeface="Times New Roman" panose="02020603050405020304" pitchFamily="18" charset="0"/>
              </a:rPr>
              <a:t>-1</a:t>
            </a:r>
            <a:r>
              <a:rPr lang="en-US" sz="2000" dirty="0"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y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4612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28CC-C0E3-469B-BCAF-505867C8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02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CC2C-00FF-41E5-8B47-6B45D54A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8"/>
            <a:ext cx="10515600" cy="4901835"/>
          </a:xfrm>
        </p:spPr>
        <p:txBody>
          <a:bodyPr/>
          <a:lstStyle/>
          <a:p>
            <a:r>
              <a:rPr lang="en-US" sz="2400" dirty="0"/>
              <a:t>Example: Teen birth rate and poverty level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Use linear regression to fit the line!</a:t>
            </a:r>
          </a:p>
          <a:p>
            <a:endParaRPr lang="en-US" dirty="0"/>
          </a:p>
        </p:txBody>
      </p:sp>
      <p:pic>
        <p:nvPicPr>
          <p:cNvPr id="1026" name="Picture 2" descr="scatterplot">
            <a:extLst>
              <a:ext uri="{FF2B5EF4-FFF2-40B4-BE49-F238E27FC236}">
                <a16:creationId xmlns:a16="http://schemas.microsoft.com/office/drawing/2014/main" id="{72E0282D-3DF8-4742-BB2E-6ABB4F60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16" y="1900237"/>
            <a:ext cx="4821205" cy="31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1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4C50-AD61-493C-B13C-7CAE0922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907B-431B-440E-B77C-4AA48898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34057"/>
          </a:xfrm>
        </p:spPr>
        <p:txBody>
          <a:bodyPr>
            <a:normAutofit/>
          </a:bodyPr>
          <a:lstStyle/>
          <a:p>
            <a:r>
              <a:rPr lang="en-US" sz="2400" dirty="0"/>
              <a:t>After fitting the line that minimizes the RSS of training data, we can predict the birth rate given the poverty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FFDC0-54F6-45A0-BC5C-B9A63AF4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4" y="2451770"/>
            <a:ext cx="6079599" cy="37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26" y="1875235"/>
            <a:ext cx="3057349" cy="3111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669"/>
          </a:xfrm>
        </p:spPr>
        <p:txBody>
          <a:bodyPr/>
          <a:lstStyle/>
          <a:p>
            <a:r>
              <a:rPr lang="en-US" dirty="0"/>
              <a:t>Another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295"/>
            <a:ext cx="10515600" cy="4974672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case where we’re predicting outputs Y from X</a:t>
            </a:r>
            <a:r>
              <a:rPr lang="en-US" sz="1800" baseline="-25000" dirty="0"/>
              <a:t>1</a:t>
            </a:r>
            <a:r>
              <a:rPr lang="en-US" sz="1800" dirty="0"/>
              <a:t> and X</a:t>
            </a:r>
            <a:r>
              <a:rPr lang="en-US" sz="1800" baseline="-25000" dirty="0"/>
              <a:t>2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model is a plane (linear!). The training data is the points in red. The slope of the plane is chosen to minimize the distance of the plane to all the red dots.</a:t>
            </a:r>
          </a:p>
          <a:p>
            <a:endParaRPr lang="en-US" sz="1800" dirty="0"/>
          </a:p>
          <a:p>
            <a:r>
              <a:rPr lang="en-US" sz="1800" dirty="0"/>
              <a:t>Harder to visualize for more than 2 dimensions. </a:t>
            </a:r>
          </a:p>
        </p:txBody>
      </p:sp>
    </p:spTree>
    <p:extLst>
      <p:ext uri="{BB962C8B-B14F-4D97-AF65-F5344CB8AC3E}">
        <p14:creationId xmlns:p14="http://schemas.microsoft.com/office/powerpoint/2010/main" val="346333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B0C1-9E95-42EC-A654-0DD08BE6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dirty="0"/>
              <a:t>Drawback of 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D99-CC0E-4233-B413-ADCCE7EC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6"/>
            <a:ext cx="10515600" cy="4893447"/>
          </a:xfrm>
        </p:spPr>
        <p:txBody>
          <a:bodyPr>
            <a:normAutofit/>
          </a:bodyPr>
          <a:lstStyle/>
          <a:p>
            <a:r>
              <a:rPr lang="en-US" sz="2400" dirty="0"/>
              <a:t>Not all relationship are linear in real life (probably most of them are not)</a:t>
            </a:r>
          </a:p>
          <a:p>
            <a:endParaRPr lang="en-US" sz="2400" dirty="0"/>
          </a:p>
          <a:p>
            <a:r>
              <a:rPr lang="en-US" sz="2400" dirty="0"/>
              <a:t>Linear prediction on its own works poorly on data with high dimensions (some information are less important than others)</a:t>
            </a:r>
          </a:p>
          <a:p>
            <a:endParaRPr lang="en-US" sz="2400" dirty="0"/>
          </a:p>
          <a:p>
            <a:r>
              <a:rPr lang="en-US" sz="2400" dirty="0"/>
              <a:t>Need other learning algorithms for those data, e.g. , dimension reduction methods, random forest,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4691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9ED-DDEE-423F-B6BB-B8746552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</p:spPr>
        <p:txBody>
          <a:bodyPr/>
          <a:lstStyle/>
          <a:p>
            <a:r>
              <a:rPr lang="en-US" dirty="0"/>
              <a:t>An introduction to perceptron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4C78-3DA3-43E8-B0E7-2E752F5D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/>
          <a:lstStyle/>
          <a:p>
            <a:r>
              <a:rPr lang="en-US" dirty="0"/>
              <a:t>Perceptron is similar to linear regression. It is originally designed for binary classification problem.</a:t>
            </a:r>
          </a:p>
          <a:p>
            <a:endParaRPr lang="en-US" dirty="0"/>
          </a:p>
          <a:p>
            <a:r>
              <a:rPr lang="en-US" dirty="0"/>
              <a:t>The perceptron</a:t>
            </a:r>
          </a:p>
          <a:p>
            <a:pPr lvl="1"/>
            <a:r>
              <a:rPr lang="en-US" dirty="0"/>
              <a:t>A linear model for classification</a:t>
            </a:r>
          </a:p>
          <a:p>
            <a:pPr lvl="1"/>
            <a:r>
              <a:rPr lang="en-US" dirty="0"/>
              <a:t>An algorithm to learn feature weights given labeled data</a:t>
            </a:r>
          </a:p>
          <a:p>
            <a:pPr lvl="2"/>
            <a:r>
              <a:rPr lang="en-US" dirty="0"/>
              <a:t>Online algorithm</a:t>
            </a:r>
          </a:p>
          <a:p>
            <a:pPr lvl="2"/>
            <a:r>
              <a:rPr lang="en-US" dirty="0"/>
              <a:t>Error-driven	</a:t>
            </a:r>
          </a:p>
          <a:p>
            <a:pPr lvl="1"/>
            <a:r>
              <a:rPr lang="en-US" dirty="0"/>
              <a:t>The basis of modern deep neural network, perceptron is a good introduction to deep learning (covered in 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3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First neural network learning model in the 1960’s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Simple and limited (single layer models)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concepts are similar for multi-layer models so this is a good learning tool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Still used in current applications (modems, etc.)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69068"/>
            <a:ext cx="42545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7107238" y="2786064"/>
          <a:ext cx="188912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39700" progId="Equation.3">
                  <p:embed/>
                </p:oleObj>
              </mc:Choice>
              <mc:Fallback>
                <p:oleObj name="Equation" r:id="rId3" imgW="114300" imgH="13970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7238" y="2786064"/>
                        <a:ext cx="188912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997" imgH="889397" progId="Equation.3">
                  <p:embed/>
                </p:oleObj>
              </mc:Choice>
              <mc:Fallback>
                <p:oleObj name="Equation" r:id="rId5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95F9F-739B-444C-87A5-D39CDFF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A0A04-46BB-4033-B9E3-C9F73C9D4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1364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27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71688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05000" y="4648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 Learn weights such that an objective function is maximized.</a:t>
            </a:r>
          </a:p>
          <a:p>
            <a:pPr>
              <a:buFont typeface="Arial"/>
              <a:buChar char="•"/>
            </a:pPr>
            <a:r>
              <a:rPr lang="en-US" sz="2000" dirty="0"/>
              <a:t> What objective function should we use?</a:t>
            </a:r>
          </a:p>
          <a:p>
            <a:pPr>
              <a:buFont typeface="Arial"/>
              <a:buChar char="•"/>
            </a:pPr>
            <a:r>
              <a:rPr lang="en-US" sz="2000" dirty="0"/>
              <a:t> What learning algorithm should we use?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1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790951" y="2054226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790951" y="3411539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31758" name="Rectangle 1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2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Text Box 2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1764" name="Group 58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1765" name="Text Box 59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1766" name="Text Box 60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1767" name="Text Box 61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0" name="Text Box 64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1771" name="Text Box 65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1772" name="Text Box 66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1773" name="Text Box 67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1774" name="Text Box 68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1775" name="Text Box 69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6" grpId="0" autoUpdateAnimBg="0"/>
      <p:bldP spid="44057" grpId="0" autoUpdateAnimBg="0"/>
      <p:bldP spid="4405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First Training Instance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9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0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1" name="Line 7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2" name="Line 8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Line 9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3825" name="Text Box 10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  <p:sp>
          <p:nvSpPr>
            <p:cNvPr id="33826" name="Text Box 11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</p:grpSp>
      <p:sp>
        <p:nvSpPr>
          <p:cNvPr id="33805" name="Rectangle 12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Line 13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Text Box 14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.8*.4 + .3*-.2 = .26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grpSp>
        <p:nvGrpSpPr>
          <p:cNvPr id="33813" name="Group 46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3814" name="Text Box 47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3815" name="Text Box 48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3816" name="Text Box 49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3817" name="Line 50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8" name="Line 51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9" name="Text Box 52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3820" name="Text Box 53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3821" name="Text Box 54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3822" name="Text Box 55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3823" name="Text Box 56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3824" name="Text Box 57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7" grpId="0" autoUpdateAnimBg="0"/>
      <p:bldP spid="450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Second Training Instance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7" name="Oval 6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8" name="Line 7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1" name="Line 10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5877" name="Text Box 12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8" name="Text Box 13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</p:grpSp>
      <p:sp>
        <p:nvSpPr>
          <p:cNvPr id="35853" name="Rectangle 14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58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Text Box 18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5857" name="Text Box 19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5858" name="Text Box 20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5859" name="Group 42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5866" name="Text Box 22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5867" name="Text Box 23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5868" name="Text Box 24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5869" name="Line 25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Line 26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Text Box 27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5872" name="Text Box 28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5873" name="Text Box 29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5874" name="Text Box 30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5875" name="Text Box 31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6" name="Text Box 32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.4*.4 + .1*-.2 = .14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sp>
        <p:nvSpPr>
          <p:cNvPr id="46118" name="Text Box 38"/>
          <p:cNvSpPr txBox="1">
            <a:spLocks noChangeArrowheads="1"/>
          </p:cNvSpPr>
          <p:nvPr/>
        </p:nvSpPr>
        <p:spPr bwMode="auto">
          <a:xfrm>
            <a:off x="7327900" y="4918076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D</a:t>
            </a:r>
            <a:r>
              <a:rPr lang="en-US" sz="2000" i="1"/>
              <a:t>w</a:t>
            </a:r>
            <a:r>
              <a:rPr lang="en-US" sz="2000" i="1" baseline="-25000"/>
              <a:t>i </a:t>
            </a:r>
            <a:r>
              <a:rPr lang="en-US" sz="2000" i="1"/>
              <a:t>=</a:t>
            </a:r>
            <a:r>
              <a:rPr lang="en-US" sz="2000"/>
              <a:t> </a:t>
            </a:r>
          </a:p>
        </p:txBody>
      </p: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8069264" y="4918076"/>
            <a:ext cx="769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(</a:t>
            </a:r>
            <a:r>
              <a:rPr lang="en-US" sz="2000" i="1"/>
              <a:t>t - z</a:t>
            </a:r>
            <a:r>
              <a:rPr lang="en-US" sz="2000" i="1">
                <a:latin typeface="Symbol" pitchFamily="1" charset="2"/>
              </a:rPr>
              <a:t>)</a:t>
            </a:r>
            <a:r>
              <a:rPr lang="en-US" sz="2000"/>
              <a:t> 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8686800" y="4918076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c</a:t>
            </a:r>
            <a:r>
              <a:rPr lang="en-US" sz="2000"/>
              <a:t> </a:t>
            </a:r>
          </a:p>
        </p:txBody>
      </p:sp>
      <p:sp>
        <p:nvSpPr>
          <p:cNvPr id="46121" name="Text Box 41"/>
          <p:cNvSpPr txBox="1">
            <a:spLocks noChangeArrowheads="1"/>
          </p:cNvSpPr>
          <p:nvPr/>
        </p:nvSpPr>
        <p:spPr bwMode="auto">
          <a:xfrm>
            <a:off x="9067801" y="4918076"/>
            <a:ext cx="625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x</a:t>
            </a:r>
            <a:r>
              <a:rPr lang="en-US" sz="2000" i="1" baseline="-25000"/>
              <a:t>i</a:t>
            </a: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3" grpId="0" autoUpdateAnimBg="0"/>
      <p:bldP spid="46114" grpId="0" autoUpdateAnimBg="0"/>
      <p:bldP spid="46118" grpId="0" autoUpdateAnimBg="0"/>
      <p:bldP spid="46119" grpId="0" autoUpdateAnimBg="0"/>
      <p:bldP spid="46120" grpId="0" autoUpdateAnimBg="0"/>
      <p:bldP spid="4612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Rule Learning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267200"/>
          </a:xfrm>
        </p:spPr>
        <p:txBody>
          <a:bodyPr>
            <a:normAutofit fontScale="92500" lnSpcReduction="20000"/>
          </a:bodyPr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i="1" dirty="0">
                <a:latin typeface="Symbol" pitchFamily="1" charset="2"/>
              </a:rPr>
              <a:t>				</a:t>
            </a:r>
            <a:r>
              <a:rPr lang="en-US" sz="1800" dirty="0" err="1">
                <a:latin typeface="Symbol" pitchFamily="1" charset="2"/>
              </a:rPr>
              <a:t>D</a:t>
            </a:r>
            <a:r>
              <a:rPr lang="en-US" sz="1800" i="1" dirty="0" err="1"/>
              <a:t>w</a:t>
            </a:r>
            <a:r>
              <a:rPr lang="en-US" sz="1800" i="1" baseline="-25000" dirty="0" err="1"/>
              <a:t>i</a:t>
            </a:r>
            <a:r>
              <a:rPr lang="en-US" sz="1800" i="1" dirty="0"/>
              <a:t> = </a:t>
            </a:r>
            <a:r>
              <a:rPr lang="en-US" sz="1800" i="1" dirty="0" err="1"/>
              <a:t>c</a:t>
            </a:r>
            <a:r>
              <a:rPr lang="en-US" sz="1800" i="1" dirty="0" err="1">
                <a:latin typeface="Symbol" pitchFamily="1" charset="2"/>
              </a:rPr>
              <a:t>(</a:t>
            </a:r>
            <a:r>
              <a:rPr lang="en-US" sz="1800" i="1" dirty="0" err="1"/>
              <a:t>t</a:t>
            </a:r>
            <a:r>
              <a:rPr lang="en-US" sz="1800" i="1" dirty="0"/>
              <a:t> – </a:t>
            </a:r>
            <a:r>
              <a:rPr lang="en-US" sz="1800" i="1" dirty="0" err="1"/>
              <a:t>z</a:t>
            </a:r>
            <a:r>
              <a:rPr lang="en-US" sz="1800" i="1" dirty="0"/>
              <a:t>)</a:t>
            </a:r>
            <a:r>
              <a:rPr lang="en-US" sz="1800" i="1" dirty="0">
                <a:latin typeface="Symbol" pitchFamily="1" charset="2"/>
              </a:rPr>
              <a:t>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Where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i</a:t>
            </a:r>
            <a:r>
              <a:rPr lang="en-US" sz="2000" i="1" baseline="-25000" dirty="0"/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is the weight from input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to perceptron node,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c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learning rate,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t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target for the current instance,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z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current output, and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x</a:t>
            </a:r>
            <a:r>
              <a:rPr lang="en-US" sz="2000" i="1" baseline="-25000" dirty="0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baseline="30000" dirty="0" err="1">
                <a:ea typeface="ＭＳ Ｐゴシック" pitchFamily="1" charset="-128"/>
                <a:cs typeface="ＭＳ Ｐゴシック" pitchFamily="1" charset="-128"/>
              </a:rPr>
              <a:t>th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Least perturbation principle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Only change weights if there is an error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small </a:t>
            </a:r>
            <a:r>
              <a:rPr lang="en-US" sz="1800" i="1" dirty="0" err="1"/>
              <a:t>c</a:t>
            </a:r>
            <a:r>
              <a:rPr lang="en-US" sz="1800" dirty="0"/>
              <a:t> rather than changing weights sufficient to make current pattern correct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Scale by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Create a perceptron node with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Iteratively apply a pattern from the training set and apply the perceptron rule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Each iteration through the training set is an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epoch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Continue training until total training set error ceases to improve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Perceptron Convergence Theorem:  Guaranteed to find a solution in finite time if a solution exists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3735389" y="11477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3735389" y="152400"/>
          <a:ext cx="4283075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400" imgH="7708900" progId="Word.Document.8">
                  <p:embed/>
                </p:oleObj>
              </mc:Choice>
              <mc:Fallback>
                <p:oleObj name="Document" r:id="rId3" imgW="5486400" imgH="7708900" progId="Word.Document.8">
                  <p:embed/>
                  <p:pic>
                    <p:nvPicPr>
                      <p:cNvPr id="399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9" y="152400"/>
                        <a:ext cx="4283075" cy="601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130"/>
            <a:ext cx="10515600" cy="4599833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classification example.</a:t>
            </a:r>
          </a:p>
          <a:p>
            <a:r>
              <a:rPr lang="en-US" sz="1800" dirty="0"/>
              <a:t>We want to define a linear boundary that selects whether a class of points is orange or blue: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2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5185"/>
            <a:ext cx="10515600" cy="4641778"/>
          </a:xfrm>
        </p:spPr>
        <p:txBody>
          <a:bodyPr>
            <a:noAutofit/>
          </a:bodyPr>
          <a:lstStyle/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slope of the line </a:t>
            </a:r>
            <a:r>
              <a:rPr lang="el-GR" sz="1800" dirty="0">
                <a:cs typeface="Times New Roman" panose="02020603050405020304" pitchFamily="18" charset="0"/>
              </a:rPr>
              <a:t>β</a:t>
            </a:r>
            <a:r>
              <a:rPr lang="en-US" sz="1800" dirty="0"/>
              <a:t> is selected to minimize the RSS of incorrect classification among all the points. We make orange 0, blue 1, so the residuals are always 0 or 1.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53E4-BB28-429B-92BC-F30637CD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Visualization of perceptron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E40B74E-F030-4094-8BA1-D93279724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270000"/>
            <a:ext cx="6593840" cy="4533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2F5FC-8F4A-472C-86DE-C571C4B2FA38}"/>
              </a:ext>
            </a:extLst>
          </p:cNvPr>
          <p:cNvSpPr txBox="1"/>
          <p:nvPr/>
        </p:nvSpPr>
        <p:spPr>
          <a:xfrm>
            <a:off x="721360" y="6167120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miku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nntour</a:t>
            </a:r>
            <a:r>
              <a:rPr lang="en-US" dirty="0">
                <a:hlinkClick r:id="rId3"/>
              </a:rPr>
              <a:t>: Neural nets intro @lpyug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8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6A4-18DF-44BE-BD0D-004A8FE9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780"/>
          </a:xfrm>
        </p:spPr>
        <p:txBody>
          <a:bodyPr/>
          <a:lstStyle/>
          <a:p>
            <a:r>
              <a:rPr lang="en-US" dirty="0"/>
              <a:t>Time for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A6A7F-FB23-4F68-BC9F-AB7B4820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184"/>
            <a:ext cx="10515600" cy="5092119"/>
          </a:xfrm>
        </p:spPr>
        <p:txBody>
          <a:bodyPr/>
          <a:lstStyle/>
          <a:p>
            <a:r>
              <a:rPr lang="en-US" sz="2400" dirty="0"/>
              <a:t>The lab is divided into two parts</a:t>
            </a:r>
          </a:p>
          <a:p>
            <a:r>
              <a:rPr lang="en-US" sz="2400" dirty="0"/>
              <a:t>The first part:</a:t>
            </a:r>
          </a:p>
          <a:p>
            <a:pPr lvl="1"/>
            <a:r>
              <a:rPr lang="en-US" sz="2000" dirty="0"/>
              <a:t>The first part is designed to make you get familiar with all sort of things, and it contains three examples (2 for linear regression and 1 for perceptron)</a:t>
            </a:r>
          </a:p>
          <a:p>
            <a:pPr lvl="1"/>
            <a:r>
              <a:rPr lang="en-US" sz="2000" dirty="0"/>
              <a:t>Most of the codes are already written for you, you just need to write a few lines in general (just to make sure you understand the basics and not skipping everything </a:t>
            </a:r>
            <a:r>
              <a:rPr lang="en-US" sz="2000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will know whether your implementation is correct or not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 second part: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Two problems, one for regression and one for perceptron, you need to implement most of the codes yourself. (But should be relatively easy if you finish the first part)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Give you a sense of solving a real dataset/problem from beginning to end. </a:t>
            </a:r>
          </a:p>
          <a:p>
            <a:r>
              <a:rPr lang="en-US" sz="2400" dirty="0">
                <a:sym typeface="Wingdings" panose="05000000000000000000" pitchFamily="2" charset="2"/>
              </a:rPr>
              <a:t>GitHub link for material download: </a:t>
            </a:r>
            <a:r>
              <a:rPr lang="en-US" sz="1600" dirty="0">
                <a:hlinkClick r:id="rId2"/>
              </a:rPr>
              <a:t>UCLA-LACC-21/M4-ML-AI (github.com)</a:t>
            </a:r>
            <a:endParaRPr lang="en-US" sz="1600" dirty="0"/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Lab1_part1&amp;2.ipynb, USA_Housing.csv and advertising.csv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</a:t>
            </a:r>
            <a:r>
              <a:rPr lang="en-US" sz="2000" dirty="0" err="1">
                <a:sym typeface="Wingdings" panose="05000000000000000000" pitchFamily="2" charset="2"/>
              </a:rPr>
              <a:t>Colab</a:t>
            </a:r>
            <a:r>
              <a:rPr lang="en-US" sz="2000" dirty="0">
                <a:sym typeface="Wingdings" panose="05000000000000000000" pitchFamily="2" charset="2"/>
              </a:rPr>
              <a:t> as well to run the notebooks</a:t>
            </a:r>
          </a:p>
        </p:txBody>
      </p:sp>
    </p:spTree>
    <p:extLst>
      <p:ext uri="{BB962C8B-B14F-4D97-AF65-F5344CB8AC3E}">
        <p14:creationId xmlns:p14="http://schemas.microsoft.com/office/powerpoint/2010/main" val="169170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5ED-4A3C-412B-A38D-CECFD49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Difference between ML and AI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09F5C-2D4B-4D4B-ACFD-4923E5E5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" t="22013" r="-19" b="-188"/>
          <a:stretch/>
        </p:blipFill>
        <p:spPr>
          <a:xfrm>
            <a:off x="577587" y="1359018"/>
            <a:ext cx="11036825" cy="49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3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B54B2-0F46-49E9-A39D-4E40EB5B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0726" y="615371"/>
            <a:ext cx="7921689" cy="5664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129B3-D62B-4A5E-9F6A-D257D38E1FF0}"/>
              </a:ext>
            </a:extLst>
          </p:cNvPr>
          <p:cNvSpPr txBox="1"/>
          <p:nvPr/>
        </p:nvSpPr>
        <p:spPr>
          <a:xfrm>
            <a:off x="1153020" y="5863879"/>
            <a:ext cx="22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dzone.com</a:t>
            </a:r>
          </a:p>
        </p:txBody>
      </p:sp>
    </p:spTree>
    <p:extLst>
      <p:ext uri="{BB962C8B-B14F-4D97-AF65-F5344CB8AC3E}">
        <p14:creationId xmlns:p14="http://schemas.microsoft.com/office/powerpoint/2010/main" val="17729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298B1-9576-4194-8E36-CD4F3617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84"/>
            <a:ext cx="10025543" cy="4639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/>
              <a:t>1.</a:t>
            </a:r>
            <a:r>
              <a:rPr lang="en-US" sz="3200" b="1">
                <a:solidFill>
                  <a:srgbClr val="7030A0"/>
                </a:solidFill>
              </a:rPr>
              <a:t> Supervised Learning </a:t>
            </a:r>
            <a:r>
              <a:rPr lang="en-US" sz="2800"/>
              <a:t>(task driven)</a:t>
            </a:r>
          </a:p>
          <a:p>
            <a:pPr lvl="1"/>
            <a:r>
              <a:rPr lang="en-US" sz="2800"/>
              <a:t>Training data set is well-labeled with the desired output.</a:t>
            </a:r>
          </a:p>
          <a:p>
            <a:pPr lvl="1"/>
            <a:endParaRPr lang="en-US" sz="280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Classification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Email spam detector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Facial recognition / thumbprint recognition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Speech recognition (Siri, Alexa, etc.)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Image classification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Prediction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Housing price estimate (Zillow)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Stock market</a:t>
            </a:r>
            <a:endParaRPr lang="en-US"/>
          </a:p>
          <a:p>
            <a:pPr lvl="2"/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08A4C-024B-4428-8F4C-5EBCA908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84"/>
            <a:ext cx="10515600" cy="48682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2.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Unsupervised Learning </a:t>
            </a:r>
            <a:r>
              <a:rPr lang="en-US" sz="2800" dirty="0"/>
              <a:t>(data driven)</a:t>
            </a:r>
          </a:p>
          <a:p>
            <a:pPr lvl="1"/>
            <a:r>
              <a:rPr lang="en-US" sz="2800" dirty="0"/>
              <a:t>No desired output label is given to the training data.</a:t>
            </a:r>
          </a:p>
          <a:p>
            <a:pPr lvl="1"/>
            <a:r>
              <a:rPr lang="en-US" sz="2800" dirty="0"/>
              <a:t>Can be used to find hidden patterns/structure in data.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Clustering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Shoppers into similar behaviors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Marketing strategies (ex: charities)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Recommendations (Netflix, Pandora, etc.)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Anomaly Detection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Credit card fraud / Banking fraud</a:t>
            </a:r>
            <a:endParaRPr lang="en-US" sz="2800" b="1" dirty="0"/>
          </a:p>
          <a:p>
            <a:pPr lvl="2">
              <a:spcAft>
                <a:spcPts val="600"/>
              </a:spcAft>
            </a:pPr>
            <a:r>
              <a:rPr lang="en-US" sz="2800" dirty="0"/>
              <a:t>Network Traffic Anomalies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Association Rule Learning</a:t>
            </a:r>
            <a:endParaRPr lang="en-US" dirty="0"/>
          </a:p>
          <a:p>
            <a:pPr lvl="2">
              <a:spcAft>
                <a:spcPts val="600"/>
              </a:spcAft>
            </a:pPr>
            <a:r>
              <a:rPr lang="en-US" dirty="0"/>
              <a:t>Learning a new language (without native translation)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Purchase hotdogs + ketchup = also purchase hotdog buns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00E15-4DC8-47DA-A697-BDF6B286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1"/>
            <a:ext cx="6946784" cy="4504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3.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Reinforcement Learning </a:t>
            </a:r>
            <a:r>
              <a:rPr lang="en-US" sz="2800" dirty="0"/>
              <a:t>(environment driven)</a:t>
            </a:r>
          </a:p>
          <a:p>
            <a:pPr lvl="1"/>
            <a:r>
              <a:rPr lang="en-US" sz="2800" dirty="0"/>
              <a:t>Interacts with dynamic environment.</a:t>
            </a:r>
          </a:p>
          <a:p>
            <a:pPr lvl="1"/>
            <a:r>
              <a:rPr lang="en-US" sz="2800" dirty="0"/>
              <a:t>Receives positive and negative feedback.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Complex board games (chess, go, etc.)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Why not tic-tac-toe, connect-4, checkers,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Video games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Self-driving cars / drones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Robotics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More efficient methods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Additional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F06D-50CF-41D4-8E55-87A81CCC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392"/>
          </a:xfrm>
        </p:spPr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994-0F39-47CC-9953-8CE16C96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599833"/>
          </a:xfrm>
        </p:spPr>
        <p:txBody>
          <a:bodyPr>
            <a:normAutofit/>
          </a:bodyPr>
          <a:lstStyle/>
          <a:p>
            <a:r>
              <a:rPr lang="en-US" sz="2400" dirty="0"/>
              <a:t>One important application of machine learning is classification</a:t>
            </a:r>
          </a:p>
          <a:p>
            <a:pPr lvl="1"/>
            <a:r>
              <a:rPr lang="en-US" sz="2000" dirty="0"/>
              <a:t>Classify some data as belonging to a category</a:t>
            </a:r>
          </a:p>
          <a:p>
            <a:r>
              <a:rPr lang="en-US" sz="2400" dirty="0"/>
              <a:t>Several examples:</a:t>
            </a:r>
          </a:p>
          <a:p>
            <a:pPr lvl="1"/>
            <a:r>
              <a:rPr lang="en-US" sz="2000" dirty="0"/>
              <a:t>Spam email detection</a:t>
            </a:r>
          </a:p>
          <a:p>
            <a:pPr lvl="2"/>
            <a:r>
              <a:rPr lang="en-US" sz="1600" dirty="0"/>
              <a:t>Used in most email service providers</a:t>
            </a:r>
          </a:p>
          <a:p>
            <a:pPr lvl="2"/>
            <a:r>
              <a:rPr lang="en-US" sz="1600" dirty="0"/>
              <a:t>Data is the content of emails</a:t>
            </a:r>
          </a:p>
          <a:p>
            <a:pPr lvl="1"/>
            <a:r>
              <a:rPr lang="en-US" sz="2000" dirty="0"/>
              <a:t>Facial recognition </a:t>
            </a:r>
          </a:p>
          <a:p>
            <a:pPr lvl="2"/>
            <a:r>
              <a:rPr lang="en-US" sz="1600" dirty="0"/>
              <a:t>Used for identity identification</a:t>
            </a:r>
          </a:p>
          <a:p>
            <a:pPr lvl="2"/>
            <a:r>
              <a:rPr lang="en-US" sz="1600" dirty="0"/>
              <a:t>Commonly used in smart phones, security systems, etc. </a:t>
            </a:r>
          </a:p>
          <a:p>
            <a:pPr lvl="2"/>
            <a:r>
              <a:rPr lang="en-US" sz="1600" dirty="0"/>
              <a:t>Data is face images</a:t>
            </a:r>
          </a:p>
          <a:p>
            <a:pPr lvl="1"/>
            <a:r>
              <a:rPr lang="en-US" sz="2000" dirty="0"/>
              <a:t>Image recognition</a:t>
            </a:r>
          </a:p>
          <a:p>
            <a:pPr lvl="2"/>
            <a:r>
              <a:rPr lang="en-US" sz="1600" dirty="0"/>
              <a:t>Used to identify what is in the given picture </a:t>
            </a:r>
          </a:p>
          <a:p>
            <a:pPr lvl="2"/>
            <a:r>
              <a:rPr lang="en-US" sz="1600" dirty="0"/>
              <a:t>A wide range of applications, e.g., robots, drones, medical diagnosis, your phone’s gallery software</a:t>
            </a:r>
            <a:endParaRPr lang="en-US" sz="1400" dirty="0"/>
          </a:p>
          <a:p>
            <a:pPr lvl="2"/>
            <a:r>
              <a:rPr lang="en-US" sz="1600" dirty="0"/>
              <a:t>Data is just images</a:t>
            </a:r>
          </a:p>
          <a:p>
            <a:pPr lvl="1"/>
            <a:endParaRPr lang="en-US" sz="2000" dirty="0"/>
          </a:p>
        </p:txBody>
      </p:sp>
      <p:pic>
        <p:nvPicPr>
          <p:cNvPr id="4" name="Picture 6" descr="http://cdn1.alphr.com/sites/alphr/files/styles/insert_main_wide_image/public/2015/09/fair-deepface-facial-recognition.jpg?itok=BTEQt0OW">
            <a:extLst>
              <a:ext uri="{FF2B5EF4-FFF2-40B4-BE49-F238E27FC236}">
                <a16:creationId xmlns:a16="http://schemas.microsoft.com/office/drawing/2014/main" id="{7C06A308-7497-464B-BE0F-BB39EBF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06" y="2289792"/>
            <a:ext cx="3590228" cy="20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9337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848F38D5D184AB21F4D448670755E" ma:contentTypeVersion="4" ma:contentTypeDescription="Create a new document." ma:contentTypeScope="" ma:versionID="ac13a3efd867bc54729f79fd13392165">
  <xsd:schema xmlns:xsd="http://www.w3.org/2001/XMLSchema" xmlns:xs="http://www.w3.org/2001/XMLSchema" xmlns:p="http://schemas.microsoft.com/office/2006/metadata/properties" xmlns:ns3="0857c342-489f-4a79-ba6c-987a0a0aaf6d" targetNamespace="http://schemas.microsoft.com/office/2006/metadata/properties" ma:root="true" ma:fieldsID="d7205c26ebd5066e54a2cfdae5e107e2" ns3:_="">
    <xsd:import namespace="0857c342-489f-4a79-ba6c-987a0a0aaf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7c342-489f-4a79-ba6c-987a0a0aa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80DFC5-FCCB-4B0B-840B-53DAE4B885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57c342-489f-4a79-ba6c-987a0a0aaf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0B2D19-0A9A-489A-9721-E193370516E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0857c342-489f-4a79-ba6c-987a0a0aaf6d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AFBADD-92DB-40DD-90A9-33F451CA7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4732</TotalTime>
  <Words>2821</Words>
  <Application>Microsoft Office PowerPoint</Application>
  <PresentationFormat>Widescreen</PresentationFormat>
  <Paragraphs>422</Paragraphs>
  <Slides>39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Avenir Next LT Pro</vt:lpstr>
      <vt:lpstr>Calibri</vt:lpstr>
      <vt:lpstr>Calibri Light</vt:lpstr>
      <vt:lpstr>Cambria Math</vt:lpstr>
      <vt:lpstr>Posterama</vt:lpstr>
      <vt:lpstr>Symbol</vt:lpstr>
      <vt:lpstr>Times New Roman</vt:lpstr>
      <vt:lpstr>SineVTI</vt:lpstr>
      <vt:lpstr>Office Theme</vt:lpstr>
      <vt:lpstr>Equation</vt:lpstr>
      <vt:lpstr>Document</vt:lpstr>
      <vt:lpstr>Machine Learning and Artificial Intelligence</vt:lpstr>
      <vt:lpstr>Contents</vt:lpstr>
      <vt:lpstr>What is machine learning</vt:lpstr>
      <vt:lpstr>Difference between ML and AI</vt:lpstr>
      <vt:lpstr>PowerPoint Presentation</vt:lpstr>
      <vt:lpstr>Types of learning</vt:lpstr>
      <vt:lpstr>Types of learning</vt:lpstr>
      <vt:lpstr>Types of learning</vt:lpstr>
      <vt:lpstr>Applications of machine learning</vt:lpstr>
      <vt:lpstr>Application of machine learning</vt:lpstr>
      <vt:lpstr>Some fun examples of robots</vt:lpstr>
      <vt:lpstr>Various machine learning algorithms</vt:lpstr>
      <vt:lpstr>Elements of a ML problem: inputs</vt:lpstr>
      <vt:lpstr>Data is the key!</vt:lpstr>
      <vt:lpstr>Elements of a ML problem: outputs</vt:lpstr>
      <vt:lpstr>Elements of a ML problem: notation</vt:lpstr>
      <vt:lpstr>Linear prediction</vt:lpstr>
      <vt:lpstr>Linear Prediction</vt:lpstr>
      <vt:lpstr>Linear Prediction</vt:lpstr>
      <vt:lpstr>Linear Prediction</vt:lpstr>
      <vt:lpstr>Linear Prediction</vt:lpstr>
      <vt:lpstr>Little bit of matrices/calculus</vt:lpstr>
      <vt:lpstr>A regression example</vt:lpstr>
      <vt:lpstr>A regression example</vt:lpstr>
      <vt:lpstr>Another example:</vt:lpstr>
      <vt:lpstr>Drawback of linear prediction</vt:lpstr>
      <vt:lpstr>An introduction to perceptron </vt:lpstr>
      <vt:lpstr>Perceptron Learning Algorithm</vt:lpstr>
      <vt:lpstr>Perceptron Node – Threshold Logic Unit</vt:lpstr>
      <vt:lpstr>Perceptron Node – Threshold Logic Unit</vt:lpstr>
      <vt:lpstr>Perceptron Learning Algorithm</vt:lpstr>
      <vt:lpstr>First Training Instance</vt:lpstr>
      <vt:lpstr>Second Training Instance</vt:lpstr>
      <vt:lpstr>Perceptron Rule Learning</vt:lpstr>
      <vt:lpstr>PowerPoint Presentation</vt:lpstr>
      <vt:lpstr>What does this actually do?</vt:lpstr>
      <vt:lpstr>What does this actually do?</vt:lpstr>
      <vt:lpstr>Visualization of perceptron</vt:lpstr>
      <vt:lpstr>Time for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Artificial Intelligence</dc:title>
  <dc:creator>Shurui Li</dc:creator>
  <cp:lastModifiedBy>Shurui Li</cp:lastModifiedBy>
  <cp:revision>23</cp:revision>
  <dcterms:created xsi:type="dcterms:W3CDTF">2021-07-05T18:51:28Z</dcterms:created>
  <dcterms:modified xsi:type="dcterms:W3CDTF">2021-07-20T10:45:01Z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0x01010066C848F38D5D184AB21F4D448670755E</vt:lpwstr>
  </property>
</Properties>
</file>